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1" r:id="rId9"/>
    <p:sldId id="266" r:id="rId10"/>
    <p:sldId id="265" r:id="rId11"/>
    <p:sldId id="267" r:id="rId12"/>
    <p:sldId id="262" r:id="rId13"/>
    <p:sldId id="263" r:id="rId14"/>
    <p:sldId id="264" r:id="rId15"/>
    <p:sldId id="270" r:id="rId16"/>
    <p:sldId id="271" r:id="rId17"/>
    <p:sldId id="273" r:id="rId18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4" autoAdjust="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87;&#1091;&#1073;%20&#1089;&#1083;&#1091;&#1096;&#1072;&#1085;&#1080;&#1103;%20&#1086;&#1090;&#1095;&#1077;&#1090;%202017%20&#1088;&#1072;&#1089;&#1095;&#1077;&#109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87;&#1091;&#1073;%20&#1089;&#1083;&#1091;&#1096;&#1072;&#1085;&#1080;&#1103;%20&#1086;&#1090;&#1095;&#1077;&#1090;%202017%20&#1088;&#1072;&#1089;&#1095;&#1077;&#109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573861118599843E-2"/>
          <c:y val="4.5347094643192358E-2"/>
          <c:w val="0.90289178728691977"/>
          <c:h val="0.82680386495031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'парм бюджета'!$B$2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509536514547251E-2"/>
                  <c:y val="-9.1094151742117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619320312233698E-2"/>
                  <c:y val="-6.3678926908904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6385529976848495E-3"/>
                  <c:y val="-2.614379084967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8192764988424248E-3"/>
                  <c:y val="-1.7429193899782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032127498070708E-3"/>
                  <c:y val="-2.614379084967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8192764988424248E-3"/>
                  <c:y val="-2.9048656499636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'парм бюджета'!$C$1:$D$1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'парм бюджета'!$C$2:$D$2</c:f>
              <c:numCache>
                <c:formatCode>General</c:formatCode>
                <c:ptCount val="2"/>
                <c:pt idx="0">
                  <c:v>1948.1</c:v>
                </c:pt>
                <c:pt idx="1">
                  <c:v>2175.3000000000002</c:v>
                </c:pt>
              </c:numCache>
            </c:numRef>
          </c:val>
        </c:ser>
        <c:ser>
          <c:idx val="1"/>
          <c:order val="1"/>
          <c:tx>
            <c:strRef>
              <c:f>'парм бюджета'!$B$3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885899593129336E-2"/>
                  <c:y val="-7.8867876871676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489905703935768E-2"/>
                  <c:y val="-7.4351886810361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30923349344035E-2"/>
                  <c:y val="-2.0334059549745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309233493440409E-2"/>
                  <c:y val="-1.7429193899782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915658993054549E-2"/>
                  <c:y val="-1.7429193899782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3734935491896975E-2"/>
                  <c:y val="-2.6143790849673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'парм бюджета'!$C$1:$D$1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'парм бюджета'!$C$3:$D$3</c:f>
              <c:numCache>
                <c:formatCode>General</c:formatCode>
                <c:ptCount val="2"/>
                <c:pt idx="0">
                  <c:v>2086.5</c:v>
                </c:pt>
                <c:pt idx="1">
                  <c:v>2175.6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8791472"/>
        <c:axId val="148791864"/>
        <c:axId val="0"/>
      </c:bar3DChart>
      <c:catAx>
        <c:axId val="14879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791864"/>
        <c:crosses val="autoZero"/>
        <c:auto val="1"/>
        <c:lblAlgn val="ctr"/>
        <c:lblOffset val="100"/>
        <c:noMultiLvlLbl val="0"/>
      </c:catAx>
      <c:valAx>
        <c:axId val="148791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879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390937627771404"/>
          <c:y val="0.93010174918320121"/>
          <c:w val="0.26986952478930082"/>
          <c:h val="4.6459449027329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'динамика доходов'!$B$4:$F$4</c:f>
              <c:strCache>
                <c:ptCount val="5"/>
                <c:pt idx="0">
                  <c:v>Доходы бюджета, 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754826321449412E-2"/>
                  <c:y val="-9.0558721528963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632239482174118E-2"/>
                  <c:y val="-7.1884587703998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07556541838521E-2"/>
                  <c:y val="-2.9304025547572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7170436122567451E-3"/>
                  <c:y val="-2.2792019870334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37782709192605E-3"/>
                  <c:y val="-2.9304025547572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754826321449412E-2"/>
                  <c:y val="-2.6048022708953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'динамика доходов'!$G$3:$H$3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'динамика доходов'!$G$4:$H$4</c:f>
              <c:numCache>
                <c:formatCode>General</c:formatCode>
                <c:ptCount val="2"/>
                <c:pt idx="0">
                  <c:v>1948.1</c:v>
                </c:pt>
                <c:pt idx="1">
                  <c:v>2175.3000000000002</c:v>
                </c:pt>
              </c:numCache>
            </c:numRef>
          </c:val>
        </c:ser>
        <c:ser>
          <c:idx val="1"/>
          <c:order val="1"/>
          <c:tx>
            <c:strRef>
              <c:f>'динамика доходов'!$B$5:$F$5</c:f>
              <c:strCache>
                <c:ptCount val="5"/>
                <c:pt idx="0">
                  <c:v>Собственные доходы городского бюджета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509652642898823E-2"/>
                  <c:y val="-8.3768127410794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264478964348235E-2"/>
                  <c:y val="-9.7210028263842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15113083677042E-2"/>
                  <c:y val="-1.9536017031715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830391739834622E-2"/>
                  <c:y val="-2.9304025547572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1830391739834622E-2"/>
                  <c:y val="-2.9304025547572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022669625515563E-2"/>
                  <c:y val="-2.9304025547572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'динамика доходов'!$G$3:$H$3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'динамика доходов'!$G$5:$H$5</c:f>
              <c:numCache>
                <c:formatCode>General</c:formatCode>
                <c:ptCount val="2"/>
                <c:pt idx="0">
                  <c:v>948.7</c:v>
                </c:pt>
                <c:pt idx="1">
                  <c:v>1035.9000000000001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3705272"/>
        <c:axId val="433705664"/>
        <c:axId val="0"/>
      </c:bar3DChart>
      <c:catAx>
        <c:axId val="433705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3705664"/>
        <c:crosses val="autoZero"/>
        <c:auto val="1"/>
        <c:lblAlgn val="ctr"/>
        <c:lblOffset val="100"/>
        <c:noMultiLvlLbl val="0"/>
      </c:catAx>
      <c:valAx>
        <c:axId val="433705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3705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75082628560319"/>
          <c:y val="0.92794417453258038"/>
          <c:w val="0.69580664751956633"/>
          <c:h val="6.55145291979506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0055912712939"/>
          <c:y val="0.26229407642366964"/>
          <c:w val="0.64907003917434791"/>
          <c:h val="0.62639823431162012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1.6111767279090115E-2"/>
                  <c:y val="-0.3453386555847186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Безвозмездные</a:t>
                    </a:r>
                    <a:r>
                      <a:rPr lang="ru-RU" sz="1400" baseline="0"/>
                      <a:t> поступления</a:t>
                    </a:r>
                    <a:r>
                      <a:rPr lang="ru-RU" sz="1400"/>
                      <a:t>
52,4%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021274060978156E-2"/>
                  <c:y val="0.17666679224905499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Налог</a:t>
                    </a:r>
                    <a:r>
                      <a:rPr lang="ru-RU" sz="1400" baseline="0"/>
                      <a:t> на доходы физ. лиц</a:t>
                    </a:r>
                    <a:r>
                      <a:rPr lang="ru-RU" sz="1400"/>
                      <a:t>
33,0%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3172813138576997"/>
                  <c:y val="4.79810119428851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Земельный</a:t>
                    </a:r>
                    <a:r>
                      <a:rPr lang="ru-RU" sz="1400" baseline="0"/>
                      <a:t> налог, налог на имущество физ. лиц</a:t>
                    </a:r>
                    <a:r>
                      <a:rPr lang="ru-RU" sz="1400"/>
                      <a:t>
7,8%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797839087457185E-2"/>
                  <c:y val="-5.6032852352786044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Доходы</a:t>
                    </a:r>
                    <a:r>
                      <a:rPr lang="ru-RU" sz="1400" baseline="0"/>
                      <a:t> от использования муниципального имущества</a:t>
                    </a:r>
                    <a:r>
                      <a:rPr lang="ru-RU" sz="1400"/>
                      <a:t>
2,9%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4081829023169226"/>
                  <c:y val="-0.10011193045313781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Прочие</a:t>
                    </a:r>
                    <a:r>
                      <a:rPr lang="ru-RU" sz="1400" baseline="0"/>
                      <a:t> доходы</a:t>
                    </a:r>
                    <a:r>
                      <a:rPr lang="ru-RU" sz="1400"/>
                      <a:t>
3,9%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Лист1!$E$5:$E$9</c:f>
              <c:numCache>
                <c:formatCode>0.0</c:formatCode>
                <c:ptCount val="5"/>
                <c:pt idx="0" formatCode="General">
                  <c:v>52.4</c:v>
                </c:pt>
                <c:pt idx="1">
                  <c:v>33</c:v>
                </c:pt>
                <c:pt idx="2" formatCode="General">
                  <c:v>7.8</c:v>
                </c:pt>
                <c:pt idx="3" formatCode="General">
                  <c:v>2.9</c:v>
                </c:pt>
                <c:pt idx="4" formatCode="General">
                  <c:v>3.9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531528871391073"/>
          <c:y val="0.24660123460952674"/>
          <c:w val="0.62772540418749023"/>
          <c:h val="0.56524304995717667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1.7854330708661416E-2"/>
                  <c:y val="-0.42095856078477867"/>
                </c:manualLayout>
              </c:layout>
              <c:tx>
                <c:rich>
                  <a:bodyPr/>
                  <a:lstStyle/>
                  <a:p>
                    <a:r>
                      <a: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Субвенция на обеспечение государственных гарантий на получение общедоступного, бесплатного образования
481,9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3429254155730533"/>
                  <c:y val="0.13658126202515261"/>
                </c:manualLayout>
              </c:layout>
              <c:tx>
                <c:rich>
                  <a:bodyPr/>
                  <a:lstStyle/>
                  <a:p>
                    <a:r>
                      <a: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Субвенция на  обеспечение  питанием отдельных категорий  учащихся общеобразовательных учреждений
67,1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041119860017497E-2"/>
                  <c:y val="9.4403362093999854E-2"/>
                </c:manualLayout>
              </c:layout>
              <c:tx>
                <c:rich>
                  <a:bodyPr/>
                  <a:lstStyle/>
                  <a:p>
                    <a:r>
                      <a: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Субвенция на обеспечение выплаты компенсации  части родительской платы в ДОУ
11,7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9894533731228804E-3"/>
                  <c:y val="-0.10946416146102726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</a:t>
                    </a:r>
                    <a:r>
                      <a: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убсидия </a:t>
                    </a:r>
                    <a:r>
                      <a: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 </a:t>
                    </a:r>
                    <a:r>
                      <a:rPr lang="ru-RU" sz="12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софинансирование</a:t>
                    </a:r>
                    <a:r>
                      <a: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расходных обязательств </a:t>
                    </a:r>
                    <a:r>
                      <a: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в </a:t>
                    </a:r>
                    <a:r>
                      <a: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сфере образования
278,2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'струк.МБТ образов.'!$B$6:$B$9</c:f>
              <c:strCache>
                <c:ptCount val="4"/>
                <c:pt idx="0">
                  <c:v>Субвенция на обеспечение государственных гарантий на получение общедоступного, бесплатного образования</c:v>
                </c:pt>
                <c:pt idx="1">
                  <c:v>Субвенция на  обеспечение  питанием отдельных категорий  учащихся общеобразовательных учреждений</c:v>
                </c:pt>
                <c:pt idx="2">
                  <c:v>Субвенция на обеспечение выплаты компенсации  части родительской платы в ДОУ</c:v>
                </c:pt>
                <c:pt idx="3">
                  <c:v>Единая субсидия на софинансирование расходных обязательств мероприятий в сфере образования</c:v>
                </c:pt>
              </c:strCache>
            </c:strRef>
          </c:cat>
          <c:val>
            <c:numRef>
              <c:f>'струк.МБТ образов.'!$C$6:$C$9</c:f>
              <c:numCache>
                <c:formatCode>General</c:formatCode>
                <c:ptCount val="4"/>
                <c:pt idx="0">
                  <c:v>481.9</c:v>
                </c:pt>
                <c:pt idx="1">
                  <c:v>67.099999999999994</c:v>
                </c:pt>
                <c:pt idx="2">
                  <c:v>11.7</c:v>
                </c:pt>
                <c:pt idx="3">
                  <c:v>278.2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43720113919768"/>
          <c:y val="0.27789740579604338"/>
          <c:w val="0.67435167304324573"/>
          <c:h val="0.59294887037322141"/>
        </c:manualLayout>
      </c:layout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0.10155543628023307"/>
                  <c:y val="5.5692765738871726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 поставку продуктов питания в ДОУ
</a:t>
                    </a:r>
                    <a:r>
                      <a: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74,9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902379911576408E-2"/>
                  <c:y val="0.19127997322086868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 проведение мероприятий по обеспечению безопасности в учреждениях образования
</a:t>
                    </a:r>
                    <a:r>
                      <a: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31,6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460295151089248E-2"/>
                  <c:y val="0.19142858585698269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 проведение капитального и текущего ремонта и приобретение оборудования в учреждениях образования
</a:t>
                    </a:r>
                    <a:r>
                      <a: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169,1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28460422419087988"/>
                  <c:y val="-1.1730478720257634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 повышение квалификации педагогов
</a:t>
                    </a:r>
                    <a:r>
                      <a: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1,4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20883693649326862"/>
                  <c:y val="-5.0466254110293658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 организацию отдыха детей
</a:t>
                    </a:r>
                    <a:r>
                      <a: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1,2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'единая субсидия 2017'!$B$5:$B$10</c:f>
              <c:strCache>
                <c:ptCount val="6"/>
                <c:pt idx="0">
                  <c:v>Направление расходов  единой  субсидии на  софинансирование расходных обязательств в сфере образования  в 2017 году (млн.рублей) </c:v>
                </c:pt>
                <c:pt idx="1">
                  <c:v>на поставку продуктов питания в ДОУ</c:v>
                </c:pt>
                <c:pt idx="2">
                  <c:v>на проведение мероприятий по обеспечению безопасности в учреждениях образования</c:v>
                </c:pt>
                <c:pt idx="3">
                  <c:v>на проведение капитального и текущего ремонта и приобретение оборудования в учреждениях образования</c:v>
                </c:pt>
                <c:pt idx="4">
                  <c:v>на повышение квалификации педагогов</c:v>
                </c:pt>
                <c:pt idx="5">
                  <c:v>на организацию отдыха детей</c:v>
                </c:pt>
              </c:strCache>
            </c:strRef>
          </c:cat>
          <c:val>
            <c:numRef>
              <c:f>'единая субсидия 2017'!$C$5:$C$10</c:f>
              <c:numCache>
                <c:formatCode>General</c:formatCode>
                <c:ptCount val="6"/>
                <c:pt idx="1">
                  <c:v>74.900000000000006</c:v>
                </c:pt>
                <c:pt idx="2">
                  <c:v>31.6</c:v>
                </c:pt>
                <c:pt idx="3">
                  <c:v>169.1</c:v>
                </c:pt>
                <c:pt idx="4">
                  <c:v>1.4</c:v>
                </c:pt>
                <c:pt idx="5" formatCode="0.0">
                  <c:v>1.2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097084063830306"/>
          <c:y val="0.20168645115380993"/>
          <c:w val="0.68393823450510915"/>
          <c:h val="0.6639042567703447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1.6268701272016035E-2"/>
                  <c:y val="-0.12882372176522866"/>
                </c:manualLayout>
              </c:layout>
              <c:tx>
                <c:rich>
                  <a:bodyPr/>
                  <a:lstStyle/>
                  <a:p>
                    <a:r>
                      <a: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содержание объектов дорожного хозяйства 
73,7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33156049508500862"/>
                  <c:y val="-1.0106150486203287E-2"/>
                </c:manualLayout>
              </c:layout>
              <c:tx>
                <c:rich>
                  <a:bodyPr/>
                  <a:lstStyle/>
                  <a:p>
                    <a:r>
                      <a: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благоустройство улиц и общественных протранств
149,5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994456010576227E-2"/>
                  <c:y val="-0.10840923407299749"/>
                </c:manualLayout>
              </c:layout>
              <c:tx>
                <c:rich>
                  <a:bodyPr/>
                  <a:lstStyle/>
                  <a:p>
                    <a:r>
                      <a: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благоустройство территории жилой застройки
72,8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струк.субс.ЖКХ!$B$6:$B$9</c:f>
              <c:strCache>
                <c:ptCount val="4"/>
                <c:pt idx="0">
                  <c:v> содержание объектов дорожного хозяйства </c:v>
                </c:pt>
                <c:pt idx="1">
                  <c:v>благоустройство улиц и общественных протранств</c:v>
                </c:pt>
                <c:pt idx="3">
                  <c:v> благоустройство территории жилой застройки</c:v>
                </c:pt>
              </c:strCache>
            </c:strRef>
          </c:cat>
          <c:val>
            <c:numRef>
              <c:f>струк.субс.ЖКХ!$C$6:$C$9</c:f>
              <c:numCache>
                <c:formatCode>General</c:formatCode>
                <c:ptCount val="4"/>
                <c:pt idx="0">
                  <c:v>73.7</c:v>
                </c:pt>
                <c:pt idx="1">
                  <c:v>149.5</c:v>
                </c:pt>
                <c:pt idx="3">
                  <c:v>72.8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759203440054926E-2"/>
          <c:y val="0.29898431424286193"/>
          <c:w val="0.67536548841093624"/>
          <c:h val="0.6473452998358828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8.1349205167320811E-3"/>
                  <c:y val="-0.1483499597280423"/>
                </c:manualLayout>
              </c:layout>
              <c:tx>
                <c:rich>
                  <a:bodyPr/>
                  <a:lstStyle/>
                  <a:p>
                    <a:r>
                      <a: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Общегосударственные</a:t>
                    </a:r>
                    <a:r>
                      <a:rPr lang="ru-RU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вопросы</a:t>
                    </a:r>
                    <a:r>
                      <a: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8,5%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388356789837389"/>
                  <c:y val="-0.16440162438323086"/>
                </c:manualLayout>
              </c:layout>
              <c:tx>
                <c:rich>
                  <a:bodyPr/>
                  <a:lstStyle/>
                  <a:p>
                    <a:r>
                      <a: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Социальная</a:t>
                    </a:r>
                    <a:r>
                      <a:rPr lang="ru-RU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политика</a:t>
                    </a:r>
                    <a:r>
                      <a: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3,9%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670406086320967"/>
                  <c:y val="-4.3772137725239108E-2"/>
                </c:manualLayout>
              </c:layout>
              <c:tx>
                <c:rich>
                  <a:bodyPr/>
                  <a:lstStyle/>
                  <a:p>
                    <a:r>
                      <a: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ЖКХ</a:t>
                    </a:r>
                    <a:r>
                      <a:rPr lang="ru-RU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и дорожное хозяйство</a:t>
                    </a:r>
                    <a:r>
                      <a: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23,6%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268279185909299E-2"/>
                  <c:y val="6.6155853748159549E-2"/>
                </c:manualLayout>
              </c:layout>
              <c:tx>
                <c:rich>
                  <a:bodyPr/>
                  <a:lstStyle/>
                  <a:p>
                    <a:r>
                      <a: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</a:t>
                    </a:r>
                    <a:r>
                      <a:rPr lang="ru-RU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расходы</a:t>
                    </a:r>
                    <a:r>
                      <a: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2,1%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1581850163898689E-2"/>
                  <c:y val="0.18945487517311854"/>
                </c:manualLayout>
              </c:layout>
              <c:tx>
                <c:rich>
                  <a:bodyPr/>
                  <a:lstStyle/>
                  <a:p>
                    <a:r>
                      <a: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Образование
57,5%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3026297057209962"/>
                  <c:y val="-8.7523925566599742E-2"/>
                </c:manualLayout>
              </c:layout>
              <c:tx>
                <c:rich>
                  <a:bodyPr/>
                  <a:lstStyle/>
                  <a:p>
                    <a:r>
                      <a: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Культура,</a:t>
                    </a:r>
                    <a:r>
                      <a:rPr lang="ru-RU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спорт</a:t>
                    </a:r>
                    <a:r>
                      <a: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4,4%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Лист2!$F$3:$F$8</c:f>
              <c:numCache>
                <c:formatCode>General</c:formatCode>
                <c:ptCount val="6"/>
                <c:pt idx="0">
                  <c:v>8.5</c:v>
                </c:pt>
                <c:pt idx="1">
                  <c:v>4.4000000000000004</c:v>
                </c:pt>
                <c:pt idx="2">
                  <c:v>23.6</c:v>
                </c:pt>
                <c:pt idx="3">
                  <c:v>2.1</c:v>
                </c:pt>
                <c:pt idx="4">
                  <c:v>57.5</c:v>
                </c:pt>
                <c:pt idx="5">
                  <c:v>3.9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3C3F06-2987-49F3-958F-248DE8AD64E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8C529F-42A1-4447-911A-79002F20CBB1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D8C90F-F485-4F29-8E98-4F2A7401CFB4}" type="parTrans" cxnId="{83BB1977-F6D1-4351-9B21-0A0B75043261}">
      <dgm:prSet/>
      <dgm:spPr/>
      <dgm:t>
        <a:bodyPr/>
        <a:lstStyle/>
        <a:p>
          <a:endParaRPr lang="ru-RU"/>
        </a:p>
      </dgm:t>
    </dgm:pt>
    <dgm:pt modelId="{686DDDA8-D321-4638-B24C-4E563624C989}" type="sibTrans" cxnId="{83BB1977-F6D1-4351-9B21-0A0B75043261}">
      <dgm:prSet/>
      <dgm:spPr/>
      <dgm:t>
        <a:bodyPr/>
        <a:lstStyle/>
        <a:p>
          <a:endParaRPr lang="ru-RU"/>
        </a:p>
      </dgm:t>
    </dgm:pt>
    <dgm:pt modelId="{9D6F7DDB-0531-4319-AB20-75616880486A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2FBBB-AF11-4F16-9AA6-A742D10FD416}" type="parTrans" cxnId="{6B29F380-0949-4822-AEE3-F880AD46AA11}">
      <dgm:prSet/>
      <dgm:spPr/>
      <dgm:t>
        <a:bodyPr/>
        <a:lstStyle/>
        <a:p>
          <a:endParaRPr lang="ru-RU"/>
        </a:p>
      </dgm:t>
    </dgm:pt>
    <dgm:pt modelId="{18E1FE55-BC4A-48A1-8742-A420278DCAEE}" type="sibTrans" cxnId="{6B29F380-0949-4822-AEE3-F880AD46AA11}">
      <dgm:prSet/>
      <dgm:spPr/>
      <dgm:t>
        <a:bodyPr/>
        <a:lstStyle/>
        <a:p>
          <a:endParaRPr lang="ru-RU"/>
        </a:p>
      </dgm:t>
    </dgm:pt>
    <dgm:pt modelId="{C70432BC-02A3-465A-BAA7-E8FE089E9D3D}">
      <dgm:prSet phldrT="[Текст]" custT="1"/>
      <dgm:spPr/>
      <dgm:t>
        <a:bodyPr/>
        <a:lstStyle/>
        <a:p>
          <a:r>
            <a:rPr lang="ru-RU" sz="14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пошлин и сборов, установленных законодательством РФ: 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Доходы от сдачи в аренду муниципального имущества 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Доходы от перечисления части прибыли муниципальных унитарных предприятий 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Прочие доходы от использования муниципальной собственности 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Плата за негативное воздействие на окружающую среду 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Доходы от реализации муниципального имущества 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Штрафы за нарушение законодательства 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Прочие неналоговые доходы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10C790-9168-4C99-876B-19D68BC4EEA2}" type="parTrans" cxnId="{1C82656B-8AF4-44B4-A191-5FCB2CB8F165}">
      <dgm:prSet/>
      <dgm:spPr/>
      <dgm:t>
        <a:bodyPr/>
        <a:lstStyle/>
        <a:p>
          <a:endParaRPr lang="ru-RU"/>
        </a:p>
      </dgm:t>
    </dgm:pt>
    <dgm:pt modelId="{AF914B72-06AE-4FA2-80B8-92C598F5880A}" type="sibTrans" cxnId="{1C82656B-8AF4-44B4-A191-5FCB2CB8F165}">
      <dgm:prSet/>
      <dgm:spPr/>
      <dgm:t>
        <a:bodyPr/>
        <a:lstStyle/>
        <a:p>
          <a:endParaRPr lang="ru-RU"/>
        </a:p>
      </dgm:t>
    </dgm:pt>
    <dgm:pt modelId="{47AB9B5D-7807-450B-BFE2-7361BAEDE0CE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8A98CE-5AA4-4B91-A0E4-03F652564910}" type="parTrans" cxnId="{ADD1E4C7-AB69-4EA5-9288-ECD7523D7111}">
      <dgm:prSet/>
      <dgm:spPr/>
      <dgm:t>
        <a:bodyPr/>
        <a:lstStyle/>
        <a:p>
          <a:endParaRPr lang="ru-RU"/>
        </a:p>
      </dgm:t>
    </dgm:pt>
    <dgm:pt modelId="{B83C36BF-2BB4-49B8-AE50-03CB6011CD1B}" type="sibTrans" cxnId="{ADD1E4C7-AB69-4EA5-9288-ECD7523D7111}">
      <dgm:prSet/>
      <dgm:spPr/>
      <dgm:t>
        <a:bodyPr/>
        <a:lstStyle/>
        <a:p>
          <a:endParaRPr lang="ru-RU"/>
        </a:p>
      </dgm:t>
    </dgm:pt>
    <dgm:pt modelId="{BBD1A135-85BF-4A7F-AC03-663788F49402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других бюджетов бюджетной системы, граждан и организаций: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Субвенции, субсидии, дотации из бюджета города Москвы (межбюджетные трансферты) 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Безвозмездные поступления от юридических и физических лиц, в том числе добровольные пожертвования </a:t>
          </a:r>
        </a:p>
        <a:p>
          <a:endParaRPr lang="ru-RU" sz="1400" dirty="0"/>
        </a:p>
      </dgm:t>
    </dgm:pt>
    <dgm:pt modelId="{69B53CD8-B5D0-40C3-A851-DD12A1AA00CB}" type="parTrans" cxnId="{6121C0B7-3F1B-4EDC-BF59-6D90345DF6D0}">
      <dgm:prSet/>
      <dgm:spPr/>
      <dgm:t>
        <a:bodyPr/>
        <a:lstStyle/>
        <a:p>
          <a:endParaRPr lang="ru-RU"/>
        </a:p>
      </dgm:t>
    </dgm:pt>
    <dgm:pt modelId="{E17089C2-F582-4113-83A6-3FD6A95DF205}" type="sibTrans" cxnId="{6121C0B7-3F1B-4EDC-BF59-6D90345DF6D0}">
      <dgm:prSet/>
      <dgm:spPr/>
      <dgm:t>
        <a:bodyPr/>
        <a:lstStyle/>
        <a:p>
          <a:endParaRPr lang="ru-RU"/>
        </a:p>
      </dgm:t>
    </dgm:pt>
    <dgm:pt modelId="{9830B920-2EBE-46D7-B39B-C5425D5D1FD3}">
      <dgm:prSet phldrT="[Текст]" custT="1"/>
      <dgm:spPr/>
      <dgm:t>
        <a:bodyPr/>
        <a:lstStyle/>
        <a:p>
          <a:r>
            <a:rPr lang="ru-RU" sz="1400" b="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налогов, установленных Налоговым кодексом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7C2AB-4E70-4039-AB6B-5C8ACAEE1EEE}" type="sibTrans" cxnId="{43DE9B20-12C5-4D48-9B00-8D21D466EF01}">
      <dgm:prSet/>
      <dgm:spPr/>
      <dgm:t>
        <a:bodyPr/>
        <a:lstStyle/>
        <a:p>
          <a:endParaRPr lang="ru-RU"/>
        </a:p>
      </dgm:t>
    </dgm:pt>
    <dgm:pt modelId="{7D5A5E27-CD4F-4394-833C-82136CC70953}" type="parTrans" cxnId="{43DE9B20-12C5-4D48-9B00-8D21D466EF01}">
      <dgm:prSet/>
      <dgm:spPr/>
      <dgm:t>
        <a:bodyPr/>
        <a:lstStyle/>
        <a:p>
          <a:endParaRPr lang="ru-RU"/>
        </a:p>
      </dgm:t>
    </dgm:pt>
    <dgm:pt modelId="{56820270-0CC7-4AC5-85BA-DFE6F6A5ED26}">
      <dgm:prSet phldrT="[Текст]" custT="1"/>
      <dgm:spPr/>
      <dgm:t>
        <a:bodyPr/>
        <a:lstStyle/>
        <a:p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3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3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15331D-54A0-4CDF-8E93-F7A7F8EC5E45}" type="parTrans" cxnId="{3D775548-39F6-450B-AA67-9B37D53B7642}">
      <dgm:prSet/>
      <dgm:spPr/>
      <dgm:t>
        <a:bodyPr/>
        <a:lstStyle/>
        <a:p>
          <a:endParaRPr lang="ru-RU"/>
        </a:p>
      </dgm:t>
    </dgm:pt>
    <dgm:pt modelId="{AE7A6F61-A551-40D9-B62E-07C34BDB9076}" type="sibTrans" cxnId="{3D775548-39F6-450B-AA67-9B37D53B7642}">
      <dgm:prSet/>
      <dgm:spPr/>
      <dgm:t>
        <a:bodyPr/>
        <a:lstStyle/>
        <a:p>
          <a:endParaRPr lang="ru-RU"/>
        </a:p>
      </dgm:t>
    </dgm:pt>
    <dgm:pt modelId="{CA7661D9-F44E-4D40-A2CE-F087E3FFE2AA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-НДФЛ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B26355-2253-437E-93AE-9637D881754C}" type="parTrans" cxnId="{CA0C9D25-E9C3-4BDA-B3EC-979B039D2B62}">
      <dgm:prSet/>
      <dgm:spPr/>
      <dgm:t>
        <a:bodyPr/>
        <a:lstStyle/>
        <a:p>
          <a:endParaRPr lang="ru-RU"/>
        </a:p>
      </dgm:t>
    </dgm:pt>
    <dgm:pt modelId="{A2181C1E-F4AD-4FB6-8D85-B38DD231A8BA}" type="sibTrans" cxnId="{CA0C9D25-E9C3-4BDA-B3EC-979B039D2B62}">
      <dgm:prSet/>
      <dgm:spPr/>
      <dgm:t>
        <a:bodyPr/>
        <a:lstStyle/>
        <a:p>
          <a:endParaRPr lang="ru-RU"/>
        </a:p>
      </dgm:t>
    </dgm:pt>
    <dgm:pt modelId="{DC452E49-3978-4A6C-86BE-332259FD0421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Акцизы на нефтепродукты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7D213F-4E39-4520-9531-AD2956F12609}" type="parTrans" cxnId="{75027B60-9401-48A9-974A-4F5EEDF5C1D5}">
      <dgm:prSet/>
      <dgm:spPr/>
      <dgm:t>
        <a:bodyPr/>
        <a:lstStyle/>
        <a:p>
          <a:endParaRPr lang="ru-RU"/>
        </a:p>
      </dgm:t>
    </dgm:pt>
    <dgm:pt modelId="{31A57000-783F-451A-AE5A-E7AF4EA30605}" type="sibTrans" cxnId="{75027B60-9401-48A9-974A-4F5EEDF5C1D5}">
      <dgm:prSet/>
      <dgm:spPr/>
      <dgm:t>
        <a:bodyPr/>
        <a:lstStyle/>
        <a:p>
          <a:endParaRPr lang="ru-RU"/>
        </a:p>
      </dgm:t>
    </dgm:pt>
    <dgm:pt modelId="{A845948E-2CA1-457D-BF14-01A3781C7FFA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Налог на имущество физических лиц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6C8C5F-E25F-4637-9D44-C04B4FC78589}" type="parTrans" cxnId="{CA5326D1-0243-4571-AB22-65B84BC83D6F}">
      <dgm:prSet/>
      <dgm:spPr/>
      <dgm:t>
        <a:bodyPr/>
        <a:lstStyle/>
        <a:p>
          <a:endParaRPr lang="ru-RU"/>
        </a:p>
      </dgm:t>
    </dgm:pt>
    <dgm:pt modelId="{9C12CE1A-1DC5-4FCC-BBFB-F217A4C0B8F5}" type="sibTrans" cxnId="{CA5326D1-0243-4571-AB22-65B84BC83D6F}">
      <dgm:prSet/>
      <dgm:spPr/>
      <dgm:t>
        <a:bodyPr/>
        <a:lstStyle/>
        <a:p>
          <a:endParaRPr lang="ru-RU"/>
        </a:p>
      </dgm:t>
    </dgm:pt>
    <dgm:pt modelId="{AF03C1E7-222B-48C1-87C6-E507952F7AFC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Земельный налог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4B8C3B-71E7-441A-9E83-52ECAE1CCAF3}" type="parTrans" cxnId="{DD77C2FB-D756-4828-AF1A-48E9B5621F64}">
      <dgm:prSet/>
      <dgm:spPr/>
      <dgm:t>
        <a:bodyPr/>
        <a:lstStyle/>
        <a:p>
          <a:endParaRPr lang="ru-RU"/>
        </a:p>
      </dgm:t>
    </dgm:pt>
    <dgm:pt modelId="{D2BC38B7-A972-4B81-B62F-ADD5EB6FF110}" type="sibTrans" cxnId="{DD77C2FB-D756-4828-AF1A-48E9B5621F64}">
      <dgm:prSet/>
      <dgm:spPr/>
      <dgm:t>
        <a:bodyPr/>
        <a:lstStyle/>
        <a:p>
          <a:endParaRPr lang="ru-RU"/>
        </a:p>
      </dgm:t>
    </dgm:pt>
    <dgm:pt modelId="{FCB91E8C-DCFB-42AD-9336-6F3DD498F704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Госпошлина 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Единый сельскохозяйственный налог 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6C1DE-055C-4BE0-B7DB-92BC0DA12525}" type="parTrans" cxnId="{E50F6598-B4E0-4A19-A7E1-187812F41E6C}">
      <dgm:prSet/>
      <dgm:spPr/>
      <dgm:t>
        <a:bodyPr/>
        <a:lstStyle/>
        <a:p>
          <a:endParaRPr lang="ru-RU"/>
        </a:p>
      </dgm:t>
    </dgm:pt>
    <dgm:pt modelId="{5D76CAE8-A4A0-462D-B263-877C8926AF89}" type="sibTrans" cxnId="{E50F6598-B4E0-4A19-A7E1-187812F41E6C}">
      <dgm:prSet/>
      <dgm:spPr/>
      <dgm:t>
        <a:bodyPr/>
        <a:lstStyle/>
        <a:p>
          <a:endParaRPr lang="ru-RU"/>
        </a:p>
      </dgm:t>
    </dgm:pt>
    <dgm:pt modelId="{6B31788B-94E9-49C9-9BD0-12E0F64BDB5B}" type="pres">
      <dgm:prSet presAssocID="{F23C3F06-2987-49F3-958F-248DE8AD64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4BDEC5-6F80-4167-BEE2-E91790A9CAD2}" type="pres">
      <dgm:prSet presAssocID="{B08C529F-42A1-4447-911A-79002F20CBB1}" presName="parentText" presStyleLbl="node1" presStyleIdx="0" presStyleCnt="3" custLinFactNeighborY="-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ECA00-7974-4F29-AF55-CFC8B256D4FD}" type="pres">
      <dgm:prSet presAssocID="{B08C529F-42A1-4447-911A-79002F20CBB1}" presName="childText" presStyleLbl="revTx" presStyleIdx="0" presStyleCnt="3" custScaleY="75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E6714-8B74-494A-BAA3-4FDD49A8D1C3}" type="pres">
      <dgm:prSet presAssocID="{9D6F7DDB-0531-4319-AB20-75616880486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E1B6E-0030-4E3A-A817-00FE8E8EE21C}" type="pres">
      <dgm:prSet presAssocID="{9D6F7DDB-0531-4319-AB20-75616880486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98468-0F4F-44A4-8CF1-4601B9B57FC0}" type="pres">
      <dgm:prSet presAssocID="{47AB9B5D-7807-450B-BFE2-7361BAEDE0C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360DD-2C24-4725-8D7D-69CFF8326417}" type="pres">
      <dgm:prSet presAssocID="{47AB9B5D-7807-450B-BFE2-7361BAEDE0CE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A9065E-DC6D-4A6B-9DFC-CFB6C92396D6}" type="presOf" srcId="{9830B920-2EBE-46D7-B39B-C5425D5D1FD3}" destId="{CD1ECA00-7974-4F29-AF55-CFC8B256D4FD}" srcOrd="0" destOrd="0" presId="urn:microsoft.com/office/officeart/2005/8/layout/vList2"/>
    <dgm:cxn modelId="{CA0C9D25-E9C3-4BDA-B3EC-979B039D2B62}" srcId="{B08C529F-42A1-4447-911A-79002F20CBB1}" destId="{CA7661D9-F44E-4D40-A2CE-F087E3FFE2AA}" srcOrd="1" destOrd="0" parTransId="{5BB26355-2253-437E-93AE-9637D881754C}" sibTransId="{A2181C1E-F4AD-4FB6-8D85-B38DD231A8BA}"/>
    <dgm:cxn modelId="{CF3F3F1F-25DE-4D90-96AD-3D02CF41DF4D}" type="presOf" srcId="{56820270-0CC7-4AC5-85BA-DFE6F6A5ED26}" destId="{CD1ECA00-7974-4F29-AF55-CFC8B256D4FD}" srcOrd="0" destOrd="6" presId="urn:microsoft.com/office/officeart/2005/8/layout/vList2"/>
    <dgm:cxn modelId="{C5CBAF84-E416-4354-AEF1-380A2297DD44}" type="presOf" srcId="{47AB9B5D-7807-450B-BFE2-7361BAEDE0CE}" destId="{5B398468-0F4F-44A4-8CF1-4601B9B57FC0}" srcOrd="0" destOrd="0" presId="urn:microsoft.com/office/officeart/2005/8/layout/vList2"/>
    <dgm:cxn modelId="{CA5326D1-0243-4571-AB22-65B84BC83D6F}" srcId="{B08C529F-42A1-4447-911A-79002F20CBB1}" destId="{A845948E-2CA1-457D-BF14-01A3781C7FFA}" srcOrd="3" destOrd="0" parTransId="{4F6C8C5F-E25F-4637-9D44-C04B4FC78589}" sibTransId="{9C12CE1A-1DC5-4FCC-BBFB-F217A4C0B8F5}"/>
    <dgm:cxn modelId="{F9A61EC3-8B59-4BBB-B11A-BDDFBB1F1CF8}" type="presOf" srcId="{A845948E-2CA1-457D-BF14-01A3781C7FFA}" destId="{CD1ECA00-7974-4F29-AF55-CFC8B256D4FD}" srcOrd="0" destOrd="3" presId="urn:microsoft.com/office/officeart/2005/8/layout/vList2"/>
    <dgm:cxn modelId="{ADD1E4C7-AB69-4EA5-9288-ECD7523D7111}" srcId="{F23C3F06-2987-49F3-958F-248DE8AD64EB}" destId="{47AB9B5D-7807-450B-BFE2-7361BAEDE0CE}" srcOrd="2" destOrd="0" parTransId="{558A98CE-5AA4-4B91-A0E4-03F652564910}" sibTransId="{B83C36BF-2BB4-49B8-AE50-03CB6011CD1B}"/>
    <dgm:cxn modelId="{ECEDFB24-8132-4C88-B31A-45A99C0E89CE}" type="presOf" srcId="{9D6F7DDB-0531-4319-AB20-75616880486A}" destId="{86DE6714-8B74-494A-BAA3-4FDD49A8D1C3}" srcOrd="0" destOrd="0" presId="urn:microsoft.com/office/officeart/2005/8/layout/vList2"/>
    <dgm:cxn modelId="{6121C0B7-3F1B-4EDC-BF59-6D90345DF6D0}" srcId="{47AB9B5D-7807-450B-BFE2-7361BAEDE0CE}" destId="{BBD1A135-85BF-4A7F-AC03-663788F49402}" srcOrd="0" destOrd="0" parTransId="{69B53CD8-B5D0-40C3-A851-DD12A1AA00CB}" sibTransId="{E17089C2-F582-4113-83A6-3FD6A95DF205}"/>
    <dgm:cxn modelId="{3D775548-39F6-450B-AA67-9B37D53B7642}" srcId="{B08C529F-42A1-4447-911A-79002F20CBB1}" destId="{56820270-0CC7-4AC5-85BA-DFE6F6A5ED26}" srcOrd="6" destOrd="0" parTransId="{1A15331D-54A0-4CDF-8E93-F7A7F8EC5E45}" sibTransId="{AE7A6F61-A551-40D9-B62E-07C34BDB9076}"/>
    <dgm:cxn modelId="{71432C63-4C97-4ABC-848F-56D7E4BBB9D6}" type="presOf" srcId="{B08C529F-42A1-4447-911A-79002F20CBB1}" destId="{A04BDEC5-6F80-4167-BEE2-E91790A9CAD2}" srcOrd="0" destOrd="0" presId="urn:microsoft.com/office/officeart/2005/8/layout/vList2"/>
    <dgm:cxn modelId="{4661A201-3191-47B8-A1D3-DDBA3F0B094D}" type="presOf" srcId="{DC452E49-3978-4A6C-86BE-332259FD0421}" destId="{CD1ECA00-7974-4F29-AF55-CFC8B256D4FD}" srcOrd="0" destOrd="2" presId="urn:microsoft.com/office/officeart/2005/8/layout/vList2"/>
    <dgm:cxn modelId="{31D57433-19BA-4DB6-B59B-9BC56AD09B2E}" type="presOf" srcId="{FCB91E8C-DCFB-42AD-9336-6F3DD498F704}" destId="{CD1ECA00-7974-4F29-AF55-CFC8B256D4FD}" srcOrd="0" destOrd="5" presId="urn:microsoft.com/office/officeart/2005/8/layout/vList2"/>
    <dgm:cxn modelId="{241AD59F-0E94-47BF-97AB-17B2C111B928}" type="presOf" srcId="{AF03C1E7-222B-48C1-87C6-E507952F7AFC}" destId="{CD1ECA00-7974-4F29-AF55-CFC8B256D4FD}" srcOrd="0" destOrd="4" presId="urn:microsoft.com/office/officeart/2005/8/layout/vList2"/>
    <dgm:cxn modelId="{6B29F380-0949-4822-AEE3-F880AD46AA11}" srcId="{F23C3F06-2987-49F3-958F-248DE8AD64EB}" destId="{9D6F7DDB-0531-4319-AB20-75616880486A}" srcOrd="1" destOrd="0" parTransId="{8EA2FBBB-AF11-4F16-9AA6-A742D10FD416}" sibTransId="{18E1FE55-BC4A-48A1-8742-A420278DCAEE}"/>
    <dgm:cxn modelId="{3E2D9A06-5A6C-4434-BC7D-CEA071BE8AA8}" type="presOf" srcId="{CA7661D9-F44E-4D40-A2CE-F087E3FFE2AA}" destId="{CD1ECA00-7974-4F29-AF55-CFC8B256D4FD}" srcOrd="0" destOrd="1" presId="urn:microsoft.com/office/officeart/2005/8/layout/vList2"/>
    <dgm:cxn modelId="{E50F6598-B4E0-4A19-A7E1-187812F41E6C}" srcId="{B08C529F-42A1-4447-911A-79002F20CBB1}" destId="{FCB91E8C-DCFB-42AD-9336-6F3DD498F704}" srcOrd="5" destOrd="0" parTransId="{9986C1DE-055C-4BE0-B7DB-92BC0DA12525}" sibTransId="{5D76CAE8-A4A0-462D-B263-877C8926AF89}"/>
    <dgm:cxn modelId="{85EDA7DB-48EE-4C1B-B594-74A6669E5EDF}" type="presOf" srcId="{F23C3F06-2987-49F3-958F-248DE8AD64EB}" destId="{6B31788B-94E9-49C9-9BD0-12E0F64BDB5B}" srcOrd="0" destOrd="0" presId="urn:microsoft.com/office/officeart/2005/8/layout/vList2"/>
    <dgm:cxn modelId="{83BB1977-F6D1-4351-9B21-0A0B75043261}" srcId="{F23C3F06-2987-49F3-958F-248DE8AD64EB}" destId="{B08C529F-42A1-4447-911A-79002F20CBB1}" srcOrd="0" destOrd="0" parTransId="{67D8C90F-F485-4F29-8E98-4F2A7401CFB4}" sibTransId="{686DDDA8-D321-4638-B24C-4E563624C989}"/>
    <dgm:cxn modelId="{D0C4E11A-B670-43CA-A868-31B148476C20}" type="presOf" srcId="{BBD1A135-85BF-4A7F-AC03-663788F49402}" destId="{718360DD-2C24-4725-8D7D-69CFF8326417}" srcOrd="0" destOrd="0" presId="urn:microsoft.com/office/officeart/2005/8/layout/vList2"/>
    <dgm:cxn modelId="{1C82656B-8AF4-44B4-A191-5FCB2CB8F165}" srcId="{9D6F7DDB-0531-4319-AB20-75616880486A}" destId="{C70432BC-02A3-465A-BAA7-E8FE089E9D3D}" srcOrd="0" destOrd="0" parTransId="{AF10C790-9168-4C99-876B-19D68BC4EEA2}" sibTransId="{AF914B72-06AE-4FA2-80B8-92C598F5880A}"/>
    <dgm:cxn modelId="{43DE9B20-12C5-4D48-9B00-8D21D466EF01}" srcId="{B08C529F-42A1-4447-911A-79002F20CBB1}" destId="{9830B920-2EBE-46D7-B39B-C5425D5D1FD3}" srcOrd="0" destOrd="0" parTransId="{7D5A5E27-CD4F-4394-833C-82136CC70953}" sibTransId="{8B17C2AB-4E70-4039-AB6B-5C8ACAEE1EEE}"/>
    <dgm:cxn modelId="{DD77C2FB-D756-4828-AF1A-48E9B5621F64}" srcId="{B08C529F-42A1-4447-911A-79002F20CBB1}" destId="{AF03C1E7-222B-48C1-87C6-E507952F7AFC}" srcOrd="4" destOrd="0" parTransId="{A94B8C3B-71E7-441A-9E83-52ECAE1CCAF3}" sibTransId="{D2BC38B7-A972-4B81-B62F-ADD5EB6FF110}"/>
    <dgm:cxn modelId="{7DF76B07-0A39-45E3-8F5B-D1DF5334493D}" type="presOf" srcId="{C70432BC-02A3-465A-BAA7-E8FE089E9D3D}" destId="{644E1B6E-0030-4E3A-A817-00FE8E8EE21C}" srcOrd="0" destOrd="0" presId="urn:microsoft.com/office/officeart/2005/8/layout/vList2"/>
    <dgm:cxn modelId="{75027B60-9401-48A9-974A-4F5EEDF5C1D5}" srcId="{B08C529F-42A1-4447-911A-79002F20CBB1}" destId="{DC452E49-3978-4A6C-86BE-332259FD0421}" srcOrd="2" destOrd="0" parTransId="{BD7D213F-4E39-4520-9531-AD2956F12609}" sibTransId="{31A57000-783F-451A-AE5A-E7AF4EA30605}"/>
    <dgm:cxn modelId="{DBD56A5C-5C13-459C-9A50-48EC842CDD77}" type="presParOf" srcId="{6B31788B-94E9-49C9-9BD0-12E0F64BDB5B}" destId="{A04BDEC5-6F80-4167-BEE2-E91790A9CAD2}" srcOrd="0" destOrd="0" presId="urn:microsoft.com/office/officeart/2005/8/layout/vList2"/>
    <dgm:cxn modelId="{E8E4BAC6-0641-4CD0-AEF7-2824BC441A1E}" type="presParOf" srcId="{6B31788B-94E9-49C9-9BD0-12E0F64BDB5B}" destId="{CD1ECA00-7974-4F29-AF55-CFC8B256D4FD}" srcOrd="1" destOrd="0" presId="urn:microsoft.com/office/officeart/2005/8/layout/vList2"/>
    <dgm:cxn modelId="{5127C751-86F0-4465-9CD7-C816E237B126}" type="presParOf" srcId="{6B31788B-94E9-49C9-9BD0-12E0F64BDB5B}" destId="{86DE6714-8B74-494A-BAA3-4FDD49A8D1C3}" srcOrd="2" destOrd="0" presId="urn:microsoft.com/office/officeart/2005/8/layout/vList2"/>
    <dgm:cxn modelId="{DA137D93-1F95-48D9-A861-D312224E9930}" type="presParOf" srcId="{6B31788B-94E9-49C9-9BD0-12E0F64BDB5B}" destId="{644E1B6E-0030-4E3A-A817-00FE8E8EE21C}" srcOrd="3" destOrd="0" presId="urn:microsoft.com/office/officeart/2005/8/layout/vList2"/>
    <dgm:cxn modelId="{8978ACEE-E8E2-4E99-9681-103C0648A672}" type="presParOf" srcId="{6B31788B-94E9-49C9-9BD0-12E0F64BDB5B}" destId="{5B398468-0F4F-44A4-8CF1-4601B9B57FC0}" srcOrd="4" destOrd="0" presId="urn:microsoft.com/office/officeart/2005/8/layout/vList2"/>
    <dgm:cxn modelId="{CB03691A-C3D4-4A7D-BDFD-13506E175652}" type="presParOf" srcId="{6B31788B-94E9-49C9-9BD0-12E0F64BDB5B}" destId="{718360DD-2C24-4725-8D7D-69CFF832641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BDC766-20CF-4F3B-9115-429A08E54A02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DA75681-B232-43E3-A1FB-BA8D7BF943C1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расходы за 2017 год – 2175,6 млн. рублей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766D79-18F6-42FC-9652-B797FA191C1B}" type="parTrans" cxnId="{C7E2FE39-B6F4-4F9C-BDA2-F575FB4A4030}">
      <dgm:prSet/>
      <dgm:spPr/>
      <dgm:t>
        <a:bodyPr/>
        <a:lstStyle/>
        <a:p>
          <a:endParaRPr lang="ru-RU"/>
        </a:p>
      </dgm:t>
    </dgm:pt>
    <dgm:pt modelId="{A8706FFF-EDAB-4CC9-A347-AB3B313D6A23}" type="sibTrans" cxnId="{C7E2FE39-B6F4-4F9C-BDA2-F575FB4A4030}">
      <dgm:prSet/>
      <dgm:spPr/>
      <dgm:t>
        <a:bodyPr/>
        <a:lstStyle/>
        <a:p>
          <a:endParaRPr lang="ru-RU"/>
        </a:p>
      </dgm:t>
    </dgm:pt>
    <dgm:pt modelId="{2863F7E0-8AF5-43BF-9611-FF98A8598F25}">
      <dgm:prSet phldrT="[Текст]" custT="1"/>
      <dgm:spPr/>
      <dgm:t>
        <a:bodyPr/>
        <a:lstStyle/>
        <a:p>
          <a:r>
            <a: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по 13 муниципальным программам 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сумму 1841,8 млн. рублей, 84,7% от общего объема расходов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AF9042-32D4-4AC1-A8C7-126CF6101DF8}" type="parTrans" cxnId="{61EC0D33-7E44-4E4B-95D2-8C9F8F0D01D3}">
      <dgm:prSet/>
      <dgm:spPr/>
      <dgm:t>
        <a:bodyPr/>
        <a:lstStyle/>
        <a:p>
          <a:endParaRPr lang="ru-RU"/>
        </a:p>
      </dgm:t>
    </dgm:pt>
    <dgm:pt modelId="{A84B39A3-F43E-4C17-9DFF-7696E4DF62D4}" type="sibTrans" cxnId="{61EC0D33-7E44-4E4B-95D2-8C9F8F0D01D3}">
      <dgm:prSet/>
      <dgm:spPr/>
      <dgm:t>
        <a:bodyPr/>
        <a:lstStyle/>
        <a:p>
          <a:endParaRPr lang="ru-RU"/>
        </a:p>
      </dgm:t>
    </dgm:pt>
    <dgm:pt modelId="{536427F3-E259-461D-97DA-5E37385B0974}">
      <dgm:prSet phldrT="[Текст]" custT="1"/>
      <dgm:spPr/>
      <dgm:t>
        <a:bodyPr/>
        <a:lstStyle/>
        <a:p>
          <a:r>
            <a: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333,8 млн. рублей, 15,3% от общего объема расходов</a:t>
          </a:r>
          <a:endParaRPr lang="ru-RU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2849FD-F000-4B01-8087-9BE24129990D}" type="parTrans" cxnId="{8796C9FD-43DF-4B1B-BCEA-9F88CC0EFCBE}">
      <dgm:prSet/>
      <dgm:spPr/>
      <dgm:t>
        <a:bodyPr/>
        <a:lstStyle/>
        <a:p>
          <a:endParaRPr lang="ru-RU"/>
        </a:p>
      </dgm:t>
    </dgm:pt>
    <dgm:pt modelId="{CB9D00AC-DFA6-44AA-AD00-CFB6020EEB05}" type="sibTrans" cxnId="{8796C9FD-43DF-4B1B-BCEA-9F88CC0EFCBE}">
      <dgm:prSet/>
      <dgm:spPr/>
      <dgm:t>
        <a:bodyPr/>
        <a:lstStyle/>
        <a:p>
          <a:endParaRPr lang="ru-RU"/>
        </a:p>
      </dgm:t>
    </dgm:pt>
    <dgm:pt modelId="{F24314C9-FA98-4288-8293-9E410BA627B7}" type="pres">
      <dgm:prSet presAssocID="{3FBDC766-20CF-4F3B-9115-429A08E54A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C7018E-57E0-4507-B91F-368C2EBF25D4}" type="pres">
      <dgm:prSet presAssocID="{0DA75681-B232-43E3-A1FB-BA8D7BF943C1}" presName="hierRoot1" presStyleCnt="0">
        <dgm:presLayoutVars>
          <dgm:hierBranch val="init"/>
        </dgm:presLayoutVars>
      </dgm:prSet>
      <dgm:spPr/>
    </dgm:pt>
    <dgm:pt modelId="{442B5838-E62C-4F80-88B2-C82178855033}" type="pres">
      <dgm:prSet presAssocID="{0DA75681-B232-43E3-A1FB-BA8D7BF943C1}" presName="rootComposite1" presStyleCnt="0"/>
      <dgm:spPr/>
    </dgm:pt>
    <dgm:pt modelId="{D2940189-6B08-49A3-B41F-A7F924D00151}" type="pres">
      <dgm:prSet presAssocID="{0DA75681-B232-43E3-A1FB-BA8D7BF943C1}" presName="rootText1" presStyleLbl="node0" presStyleIdx="0" presStyleCnt="1" custScaleX="53499" custScaleY="684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0D8E3C-6043-47CA-B07B-F3AC0FC25FFE}" type="pres">
      <dgm:prSet presAssocID="{0DA75681-B232-43E3-A1FB-BA8D7BF943C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8E71D55-06A3-41C2-A10B-E5B093766B17}" type="pres">
      <dgm:prSet presAssocID="{0DA75681-B232-43E3-A1FB-BA8D7BF943C1}" presName="hierChild2" presStyleCnt="0"/>
      <dgm:spPr/>
    </dgm:pt>
    <dgm:pt modelId="{E4DB2031-5CFF-4569-9425-B6AD15B2E3CB}" type="pres">
      <dgm:prSet presAssocID="{27AF9042-32D4-4AC1-A8C7-126CF6101DF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756ED9E7-42B7-436B-ACEA-D05DD9787764}" type="pres">
      <dgm:prSet presAssocID="{2863F7E0-8AF5-43BF-9611-FF98A8598F25}" presName="hierRoot2" presStyleCnt="0">
        <dgm:presLayoutVars>
          <dgm:hierBranch val="init"/>
        </dgm:presLayoutVars>
      </dgm:prSet>
      <dgm:spPr/>
    </dgm:pt>
    <dgm:pt modelId="{7C46E75C-00E3-4F74-99C6-1057A02AC051}" type="pres">
      <dgm:prSet presAssocID="{2863F7E0-8AF5-43BF-9611-FF98A8598F25}" presName="rootComposite" presStyleCnt="0"/>
      <dgm:spPr/>
    </dgm:pt>
    <dgm:pt modelId="{1D7967EE-5B09-462B-940A-F5087C5CAE65}" type="pres">
      <dgm:prSet presAssocID="{2863F7E0-8AF5-43BF-9611-FF98A8598F25}" presName="rootText" presStyleLbl="node2" presStyleIdx="0" presStyleCnt="2" custLinFactNeighborX="1719" custLinFactNeighborY="257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310AB8-2CF3-481C-A1F7-FCEF69127E78}" type="pres">
      <dgm:prSet presAssocID="{2863F7E0-8AF5-43BF-9611-FF98A8598F25}" presName="rootConnector" presStyleLbl="node2" presStyleIdx="0" presStyleCnt="2"/>
      <dgm:spPr/>
      <dgm:t>
        <a:bodyPr/>
        <a:lstStyle/>
        <a:p>
          <a:endParaRPr lang="ru-RU"/>
        </a:p>
      </dgm:t>
    </dgm:pt>
    <dgm:pt modelId="{9CE3647A-1299-4446-8456-B6DC71D8AD3B}" type="pres">
      <dgm:prSet presAssocID="{2863F7E0-8AF5-43BF-9611-FF98A8598F25}" presName="hierChild4" presStyleCnt="0"/>
      <dgm:spPr/>
    </dgm:pt>
    <dgm:pt modelId="{6C6BCAE2-B44D-4897-808C-E022AB1185F9}" type="pres">
      <dgm:prSet presAssocID="{2863F7E0-8AF5-43BF-9611-FF98A8598F25}" presName="hierChild5" presStyleCnt="0"/>
      <dgm:spPr/>
    </dgm:pt>
    <dgm:pt modelId="{DB447B32-5107-40AA-ABAF-34B3F2E94C9F}" type="pres">
      <dgm:prSet presAssocID="{0C2849FD-F000-4B01-8087-9BE24129990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9FD51226-C2CA-4BC5-ADB6-FFF6499C1472}" type="pres">
      <dgm:prSet presAssocID="{536427F3-E259-461D-97DA-5E37385B0974}" presName="hierRoot2" presStyleCnt="0">
        <dgm:presLayoutVars>
          <dgm:hierBranch val="init"/>
        </dgm:presLayoutVars>
      </dgm:prSet>
      <dgm:spPr/>
    </dgm:pt>
    <dgm:pt modelId="{7C0D3A52-A1BC-4245-BB19-88AF4265F00C}" type="pres">
      <dgm:prSet presAssocID="{536427F3-E259-461D-97DA-5E37385B0974}" presName="rootComposite" presStyleCnt="0"/>
      <dgm:spPr/>
    </dgm:pt>
    <dgm:pt modelId="{F9EBBA9F-9849-40A9-BD75-663CF2C74591}" type="pres">
      <dgm:prSet presAssocID="{536427F3-E259-461D-97DA-5E37385B0974}" presName="rootText" presStyleLbl="node2" presStyleIdx="1" presStyleCnt="2" custLinFactNeighborX="200" custLinFactNeighborY="257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D9DF1F-B9B5-4F38-95F1-76BD45939535}" type="pres">
      <dgm:prSet presAssocID="{536427F3-E259-461D-97DA-5E37385B0974}" presName="rootConnector" presStyleLbl="node2" presStyleIdx="1" presStyleCnt="2"/>
      <dgm:spPr/>
      <dgm:t>
        <a:bodyPr/>
        <a:lstStyle/>
        <a:p>
          <a:endParaRPr lang="ru-RU"/>
        </a:p>
      </dgm:t>
    </dgm:pt>
    <dgm:pt modelId="{2D5C6359-4AC7-4310-8FA8-67C7214F1F52}" type="pres">
      <dgm:prSet presAssocID="{536427F3-E259-461D-97DA-5E37385B0974}" presName="hierChild4" presStyleCnt="0"/>
      <dgm:spPr/>
    </dgm:pt>
    <dgm:pt modelId="{D71123ED-3871-4C13-918F-0911831BDB6D}" type="pres">
      <dgm:prSet presAssocID="{536427F3-E259-461D-97DA-5E37385B0974}" presName="hierChild5" presStyleCnt="0"/>
      <dgm:spPr/>
    </dgm:pt>
    <dgm:pt modelId="{3F157AE8-B388-4B87-9D6C-04EED84FDB5F}" type="pres">
      <dgm:prSet presAssocID="{0DA75681-B232-43E3-A1FB-BA8D7BF943C1}" presName="hierChild3" presStyleCnt="0"/>
      <dgm:spPr/>
    </dgm:pt>
  </dgm:ptLst>
  <dgm:cxnLst>
    <dgm:cxn modelId="{E72C3210-7DED-46EF-9AFD-76956799A5C1}" type="presOf" srcId="{2863F7E0-8AF5-43BF-9611-FF98A8598F25}" destId="{EC310AB8-2CF3-481C-A1F7-FCEF69127E78}" srcOrd="1" destOrd="0" presId="urn:microsoft.com/office/officeart/2005/8/layout/orgChart1"/>
    <dgm:cxn modelId="{DBA80877-95FE-409E-8D25-4A98F3038F9E}" type="presOf" srcId="{3FBDC766-20CF-4F3B-9115-429A08E54A02}" destId="{F24314C9-FA98-4288-8293-9E410BA627B7}" srcOrd="0" destOrd="0" presId="urn:microsoft.com/office/officeart/2005/8/layout/orgChart1"/>
    <dgm:cxn modelId="{EC94B074-7A1E-447D-A8F3-4A57E66362B2}" type="presOf" srcId="{536427F3-E259-461D-97DA-5E37385B0974}" destId="{F9EBBA9F-9849-40A9-BD75-663CF2C74591}" srcOrd="0" destOrd="0" presId="urn:microsoft.com/office/officeart/2005/8/layout/orgChart1"/>
    <dgm:cxn modelId="{8796C9FD-43DF-4B1B-BCEA-9F88CC0EFCBE}" srcId="{0DA75681-B232-43E3-A1FB-BA8D7BF943C1}" destId="{536427F3-E259-461D-97DA-5E37385B0974}" srcOrd="1" destOrd="0" parTransId="{0C2849FD-F000-4B01-8087-9BE24129990D}" sibTransId="{CB9D00AC-DFA6-44AA-AD00-CFB6020EEB05}"/>
    <dgm:cxn modelId="{78FA1B4B-0249-443B-B5D2-1A0C14A95048}" type="presOf" srcId="{0C2849FD-F000-4B01-8087-9BE24129990D}" destId="{DB447B32-5107-40AA-ABAF-34B3F2E94C9F}" srcOrd="0" destOrd="0" presId="urn:microsoft.com/office/officeart/2005/8/layout/orgChart1"/>
    <dgm:cxn modelId="{61EC0D33-7E44-4E4B-95D2-8C9F8F0D01D3}" srcId="{0DA75681-B232-43E3-A1FB-BA8D7BF943C1}" destId="{2863F7E0-8AF5-43BF-9611-FF98A8598F25}" srcOrd="0" destOrd="0" parTransId="{27AF9042-32D4-4AC1-A8C7-126CF6101DF8}" sibTransId="{A84B39A3-F43E-4C17-9DFF-7696E4DF62D4}"/>
    <dgm:cxn modelId="{C7E2FE39-B6F4-4F9C-BDA2-F575FB4A4030}" srcId="{3FBDC766-20CF-4F3B-9115-429A08E54A02}" destId="{0DA75681-B232-43E3-A1FB-BA8D7BF943C1}" srcOrd="0" destOrd="0" parTransId="{A7766D79-18F6-42FC-9652-B797FA191C1B}" sibTransId="{A8706FFF-EDAB-4CC9-A347-AB3B313D6A23}"/>
    <dgm:cxn modelId="{501DB80B-34A1-4FED-B6D9-1B9DB3A9D04B}" type="presOf" srcId="{2863F7E0-8AF5-43BF-9611-FF98A8598F25}" destId="{1D7967EE-5B09-462B-940A-F5087C5CAE65}" srcOrd="0" destOrd="0" presId="urn:microsoft.com/office/officeart/2005/8/layout/orgChart1"/>
    <dgm:cxn modelId="{249D71A8-5A6F-456C-841A-B29DEC0951C0}" type="presOf" srcId="{0DA75681-B232-43E3-A1FB-BA8D7BF943C1}" destId="{950D8E3C-6043-47CA-B07B-F3AC0FC25FFE}" srcOrd="1" destOrd="0" presId="urn:microsoft.com/office/officeart/2005/8/layout/orgChart1"/>
    <dgm:cxn modelId="{8AF5FB88-8B99-42DE-BAA9-7EE36E8711D5}" type="presOf" srcId="{536427F3-E259-461D-97DA-5E37385B0974}" destId="{1BD9DF1F-B9B5-4F38-95F1-76BD45939535}" srcOrd="1" destOrd="0" presId="urn:microsoft.com/office/officeart/2005/8/layout/orgChart1"/>
    <dgm:cxn modelId="{05F1D382-5F6E-4581-B5C8-59876F8B5998}" type="presOf" srcId="{0DA75681-B232-43E3-A1FB-BA8D7BF943C1}" destId="{D2940189-6B08-49A3-B41F-A7F924D00151}" srcOrd="0" destOrd="0" presId="urn:microsoft.com/office/officeart/2005/8/layout/orgChart1"/>
    <dgm:cxn modelId="{AD78646A-98F5-42DD-86E9-35F52BDFA643}" type="presOf" srcId="{27AF9042-32D4-4AC1-A8C7-126CF6101DF8}" destId="{E4DB2031-5CFF-4569-9425-B6AD15B2E3CB}" srcOrd="0" destOrd="0" presId="urn:microsoft.com/office/officeart/2005/8/layout/orgChart1"/>
    <dgm:cxn modelId="{7D785548-E6EF-47A6-82F6-249D46AC1421}" type="presParOf" srcId="{F24314C9-FA98-4288-8293-9E410BA627B7}" destId="{EFC7018E-57E0-4507-B91F-368C2EBF25D4}" srcOrd="0" destOrd="0" presId="urn:microsoft.com/office/officeart/2005/8/layout/orgChart1"/>
    <dgm:cxn modelId="{5F8F2A9F-9CD7-4FD5-A6B0-B1FDA91B9AE2}" type="presParOf" srcId="{EFC7018E-57E0-4507-B91F-368C2EBF25D4}" destId="{442B5838-E62C-4F80-88B2-C82178855033}" srcOrd="0" destOrd="0" presId="urn:microsoft.com/office/officeart/2005/8/layout/orgChart1"/>
    <dgm:cxn modelId="{2830A798-D617-403F-9AA1-0A55F50E432D}" type="presParOf" srcId="{442B5838-E62C-4F80-88B2-C82178855033}" destId="{D2940189-6B08-49A3-B41F-A7F924D00151}" srcOrd="0" destOrd="0" presId="urn:microsoft.com/office/officeart/2005/8/layout/orgChart1"/>
    <dgm:cxn modelId="{57F987C7-0F82-4D88-9AD0-90756E92F7E2}" type="presParOf" srcId="{442B5838-E62C-4F80-88B2-C82178855033}" destId="{950D8E3C-6043-47CA-B07B-F3AC0FC25FFE}" srcOrd="1" destOrd="0" presId="urn:microsoft.com/office/officeart/2005/8/layout/orgChart1"/>
    <dgm:cxn modelId="{98A18083-825A-4B12-BEAD-25A29B9FD665}" type="presParOf" srcId="{EFC7018E-57E0-4507-B91F-368C2EBF25D4}" destId="{C8E71D55-06A3-41C2-A10B-E5B093766B17}" srcOrd="1" destOrd="0" presId="urn:microsoft.com/office/officeart/2005/8/layout/orgChart1"/>
    <dgm:cxn modelId="{E2018D8D-8C02-48AE-9561-AEFF40039F69}" type="presParOf" srcId="{C8E71D55-06A3-41C2-A10B-E5B093766B17}" destId="{E4DB2031-5CFF-4569-9425-B6AD15B2E3CB}" srcOrd="0" destOrd="0" presId="urn:microsoft.com/office/officeart/2005/8/layout/orgChart1"/>
    <dgm:cxn modelId="{21001D2F-B0FC-46B5-A10E-AC5C2D5B7211}" type="presParOf" srcId="{C8E71D55-06A3-41C2-A10B-E5B093766B17}" destId="{756ED9E7-42B7-436B-ACEA-D05DD9787764}" srcOrd="1" destOrd="0" presId="urn:microsoft.com/office/officeart/2005/8/layout/orgChart1"/>
    <dgm:cxn modelId="{E7C09A96-D0DA-45E5-A72C-190CC5F41658}" type="presParOf" srcId="{756ED9E7-42B7-436B-ACEA-D05DD9787764}" destId="{7C46E75C-00E3-4F74-99C6-1057A02AC051}" srcOrd="0" destOrd="0" presId="urn:microsoft.com/office/officeart/2005/8/layout/orgChart1"/>
    <dgm:cxn modelId="{1620FB05-5CB8-4409-804C-65BEC4546F6C}" type="presParOf" srcId="{7C46E75C-00E3-4F74-99C6-1057A02AC051}" destId="{1D7967EE-5B09-462B-940A-F5087C5CAE65}" srcOrd="0" destOrd="0" presId="urn:microsoft.com/office/officeart/2005/8/layout/orgChart1"/>
    <dgm:cxn modelId="{9528F7EF-D958-47D3-A13C-40D986A7A109}" type="presParOf" srcId="{7C46E75C-00E3-4F74-99C6-1057A02AC051}" destId="{EC310AB8-2CF3-481C-A1F7-FCEF69127E78}" srcOrd="1" destOrd="0" presId="urn:microsoft.com/office/officeart/2005/8/layout/orgChart1"/>
    <dgm:cxn modelId="{1A67454B-0C5D-4733-A941-746A9613435A}" type="presParOf" srcId="{756ED9E7-42B7-436B-ACEA-D05DD9787764}" destId="{9CE3647A-1299-4446-8456-B6DC71D8AD3B}" srcOrd="1" destOrd="0" presId="urn:microsoft.com/office/officeart/2005/8/layout/orgChart1"/>
    <dgm:cxn modelId="{136A0779-4BD4-4B2A-BA1F-8300CC9A54D4}" type="presParOf" srcId="{756ED9E7-42B7-436B-ACEA-D05DD9787764}" destId="{6C6BCAE2-B44D-4897-808C-E022AB1185F9}" srcOrd="2" destOrd="0" presId="urn:microsoft.com/office/officeart/2005/8/layout/orgChart1"/>
    <dgm:cxn modelId="{08A9E806-4637-4173-8B98-65792A779224}" type="presParOf" srcId="{C8E71D55-06A3-41C2-A10B-E5B093766B17}" destId="{DB447B32-5107-40AA-ABAF-34B3F2E94C9F}" srcOrd="2" destOrd="0" presId="urn:microsoft.com/office/officeart/2005/8/layout/orgChart1"/>
    <dgm:cxn modelId="{03F90CDD-4DC7-4920-AC8A-CAE1FD57FAE0}" type="presParOf" srcId="{C8E71D55-06A3-41C2-A10B-E5B093766B17}" destId="{9FD51226-C2CA-4BC5-ADB6-FFF6499C1472}" srcOrd="3" destOrd="0" presId="urn:microsoft.com/office/officeart/2005/8/layout/orgChart1"/>
    <dgm:cxn modelId="{B211EC77-32D8-4162-9019-745FF23413D3}" type="presParOf" srcId="{9FD51226-C2CA-4BC5-ADB6-FFF6499C1472}" destId="{7C0D3A52-A1BC-4245-BB19-88AF4265F00C}" srcOrd="0" destOrd="0" presId="urn:microsoft.com/office/officeart/2005/8/layout/orgChart1"/>
    <dgm:cxn modelId="{600299F8-DAD2-433C-83C6-58F1169F68FB}" type="presParOf" srcId="{7C0D3A52-A1BC-4245-BB19-88AF4265F00C}" destId="{F9EBBA9F-9849-40A9-BD75-663CF2C74591}" srcOrd="0" destOrd="0" presId="urn:microsoft.com/office/officeart/2005/8/layout/orgChart1"/>
    <dgm:cxn modelId="{FF4A65BA-E716-4491-A5F8-25EAAA34E5CC}" type="presParOf" srcId="{7C0D3A52-A1BC-4245-BB19-88AF4265F00C}" destId="{1BD9DF1F-B9B5-4F38-95F1-76BD45939535}" srcOrd="1" destOrd="0" presId="urn:microsoft.com/office/officeart/2005/8/layout/orgChart1"/>
    <dgm:cxn modelId="{22934794-9937-41C4-B184-C22045F9B512}" type="presParOf" srcId="{9FD51226-C2CA-4BC5-ADB6-FFF6499C1472}" destId="{2D5C6359-4AC7-4310-8FA8-67C7214F1F52}" srcOrd="1" destOrd="0" presId="urn:microsoft.com/office/officeart/2005/8/layout/orgChart1"/>
    <dgm:cxn modelId="{8ACFB0B7-2A28-4ACC-8283-F5B8189E916B}" type="presParOf" srcId="{9FD51226-C2CA-4BC5-ADB6-FFF6499C1472}" destId="{D71123ED-3871-4C13-918F-0911831BDB6D}" srcOrd="2" destOrd="0" presId="urn:microsoft.com/office/officeart/2005/8/layout/orgChart1"/>
    <dgm:cxn modelId="{78B492BA-F7FA-44ED-A44B-20C5FB5699B4}" type="presParOf" srcId="{EFC7018E-57E0-4507-B91F-368C2EBF25D4}" destId="{3F157AE8-B388-4B87-9D6C-04EED84FDB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BDEC5-6F80-4167-BEE2-E91790A9CAD2}">
      <dsp:nvSpPr>
        <dsp:cNvPr id="0" name=""/>
        <dsp:cNvSpPr/>
      </dsp:nvSpPr>
      <dsp:spPr>
        <a:xfrm>
          <a:off x="0" y="39017"/>
          <a:ext cx="8928992" cy="5236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62" y="64579"/>
        <a:ext cx="8877868" cy="472524"/>
      </dsp:txXfrm>
    </dsp:sp>
    <dsp:sp modelId="{CD1ECA00-7974-4F29-AF55-CFC8B256D4FD}">
      <dsp:nvSpPr>
        <dsp:cNvPr id="0" name=""/>
        <dsp:cNvSpPr/>
      </dsp:nvSpPr>
      <dsp:spPr>
        <a:xfrm>
          <a:off x="0" y="563030"/>
          <a:ext cx="8928992" cy="1835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9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налогов, установленных Налоговым кодексом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-НДФЛ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Акцизы на нефтепродукты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Налог на имущество физических лиц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Земельный налог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Госпошлина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Единый сельскохозяйственный налог 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3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3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63030"/>
        <a:ext cx="8928992" cy="1835995"/>
      </dsp:txXfrm>
    </dsp:sp>
    <dsp:sp modelId="{86DE6714-8B74-494A-BAA3-4FDD49A8D1C3}">
      <dsp:nvSpPr>
        <dsp:cNvPr id="0" name=""/>
        <dsp:cNvSpPr/>
      </dsp:nvSpPr>
      <dsp:spPr>
        <a:xfrm>
          <a:off x="0" y="2399025"/>
          <a:ext cx="8928992" cy="5236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62" y="2424587"/>
        <a:ext cx="8877868" cy="472524"/>
      </dsp:txXfrm>
    </dsp:sp>
    <dsp:sp modelId="{644E1B6E-0030-4E3A-A817-00FE8E8EE21C}">
      <dsp:nvSpPr>
        <dsp:cNvPr id="0" name=""/>
        <dsp:cNvSpPr/>
      </dsp:nvSpPr>
      <dsp:spPr>
        <a:xfrm>
          <a:off x="0" y="2922673"/>
          <a:ext cx="8928992" cy="179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9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пошлин и сборов, установленных законодательством РФ: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Доходы от сдачи в аренду муниципального имущества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Доходы от перечисления части прибыли муниципальных унитарных предприятий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Прочие доходы от использования муниципальной собственности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Плата за негативное воздействие на окружающую среду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Доходы от реализации муниципального имущества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Штрафы за нарушение законодательства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Прочие неналоговые доходы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22673"/>
        <a:ext cx="8928992" cy="1795005"/>
      </dsp:txXfrm>
    </dsp:sp>
    <dsp:sp modelId="{5B398468-0F4F-44A4-8CF1-4601B9B57FC0}">
      <dsp:nvSpPr>
        <dsp:cNvPr id="0" name=""/>
        <dsp:cNvSpPr/>
      </dsp:nvSpPr>
      <dsp:spPr>
        <a:xfrm>
          <a:off x="0" y="4717679"/>
          <a:ext cx="8928992" cy="5236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62" y="4743241"/>
        <a:ext cx="8877868" cy="472524"/>
      </dsp:txXfrm>
    </dsp:sp>
    <dsp:sp modelId="{718360DD-2C24-4725-8D7D-69CFF8326417}">
      <dsp:nvSpPr>
        <dsp:cNvPr id="0" name=""/>
        <dsp:cNvSpPr/>
      </dsp:nvSpPr>
      <dsp:spPr>
        <a:xfrm>
          <a:off x="0" y="5241327"/>
          <a:ext cx="8928992" cy="911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9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других бюджетов бюджетной системы, граждан и организаций: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Субвенции, субсидии, дотации из бюджета города Москвы (межбюджетные трансферты)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Безвозмездные поступления от юридических и физических лиц, в том числе добровольные пожертвования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400" kern="1200" dirty="0"/>
        </a:p>
      </dsp:txBody>
      <dsp:txXfrm>
        <a:off x="0" y="5241327"/>
        <a:ext cx="8928992" cy="911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47B32-5107-40AA-ABAF-34B3F2E94C9F}">
      <dsp:nvSpPr>
        <dsp:cNvPr id="0" name=""/>
        <dsp:cNvSpPr/>
      </dsp:nvSpPr>
      <dsp:spPr>
        <a:xfrm>
          <a:off x="4464050" y="1886347"/>
          <a:ext cx="2445091" cy="1352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513"/>
              </a:lnTo>
              <a:lnTo>
                <a:pt x="2445091" y="928513"/>
              </a:lnTo>
              <a:lnTo>
                <a:pt x="2445091" y="135249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B2031-5CFF-4569-9425-B6AD15B2E3CB}">
      <dsp:nvSpPr>
        <dsp:cNvPr id="0" name=""/>
        <dsp:cNvSpPr/>
      </dsp:nvSpPr>
      <dsp:spPr>
        <a:xfrm>
          <a:off x="2090522" y="1886347"/>
          <a:ext cx="2373527" cy="1352494"/>
        </a:xfrm>
        <a:custGeom>
          <a:avLst/>
          <a:gdLst/>
          <a:ahLst/>
          <a:cxnLst/>
          <a:rect l="0" t="0" r="0" b="0"/>
          <a:pathLst>
            <a:path>
              <a:moveTo>
                <a:pt x="2373527" y="0"/>
              </a:moveTo>
              <a:lnTo>
                <a:pt x="2373527" y="928513"/>
              </a:lnTo>
              <a:lnTo>
                <a:pt x="0" y="928513"/>
              </a:lnTo>
              <a:lnTo>
                <a:pt x="0" y="135249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940189-6B08-49A3-B41F-A7F924D00151}">
      <dsp:nvSpPr>
        <dsp:cNvPr id="0" name=""/>
        <dsp:cNvSpPr/>
      </dsp:nvSpPr>
      <dsp:spPr>
        <a:xfrm>
          <a:off x="3383927" y="504532"/>
          <a:ext cx="2160244" cy="138181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расходы за 2017 год – 2175,6 млн. рублей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3927" y="504532"/>
        <a:ext cx="2160244" cy="1381815"/>
      </dsp:txXfrm>
    </dsp:sp>
    <dsp:sp modelId="{1D7967EE-5B09-462B-940A-F5087C5CAE65}">
      <dsp:nvSpPr>
        <dsp:cNvPr id="0" name=""/>
        <dsp:cNvSpPr/>
      </dsp:nvSpPr>
      <dsp:spPr>
        <a:xfrm>
          <a:off x="71564" y="3238841"/>
          <a:ext cx="4037916" cy="201895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по 13 муниципальным программам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сумму 1841,8 млн. рублей, 84,7% от общего объема расходов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564" y="3238841"/>
        <a:ext cx="4037916" cy="2018958"/>
      </dsp:txXfrm>
    </dsp:sp>
    <dsp:sp modelId="{F9EBBA9F-9849-40A9-BD75-663CF2C74591}">
      <dsp:nvSpPr>
        <dsp:cNvPr id="0" name=""/>
        <dsp:cNvSpPr/>
      </dsp:nvSpPr>
      <dsp:spPr>
        <a:xfrm>
          <a:off x="4890183" y="3238841"/>
          <a:ext cx="4037916" cy="201895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333,8 млн. рублей, 15,3% от общего объема расходов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90183" y="3238841"/>
        <a:ext cx="4037916" cy="2018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0.79137</cdr:x>
      <cdr:y>0.26094</cdr:y>
    </cdr:from>
    <cdr:to>
      <cdr:x>0.87012</cdr:x>
      <cdr:y>0.39147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>
          <a:off x="7236296" y="1439490"/>
          <a:ext cx="720080" cy="72008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35B06-CC70-4A34-8C68-8A9201370627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963DF-DAB7-4F50-BAB7-FC71F89A9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7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963DF-DAB7-4F50-BAB7-FC71F89A939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4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89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76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77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0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1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5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98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0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7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73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1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13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gif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7056784" cy="1440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ОТЧЕТУ ОБ ИСПОЛНЕНИИ БЮДЖЕТА ГОРОДСКОГО ОКРУГА ТРОИЦК В ГОРОДЕ МОСКВЕ ЗА 2017 ГОД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204864"/>
            <a:ext cx="6696744" cy="208823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738" y="5216616"/>
            <a:ext cx="2789478" cy="135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811" y="5232122"/>
            <a:ext cx="2397811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3840289"/>
            <a:ext cx="3526517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84" y="3840289"/>
            <a:ext cx="2234123" cy="1370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01" y="2470362"/>
            <a:ext cx="4089608" cy="1398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210572"/>
            <a:ext cx="3475217" cy="1354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3" y="3840289"/>
            <a:ext cx="2880320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420888"/>
            <a:ext cx="4551352" cy="1400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1959874" y="6486740"/>
            <a:ext cx="7232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городского округа Троицк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73" y="6514619"/>
            <a:ext cx="278139" cy="34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0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5879"/>
            <a:ext cx="9649072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 расходов  субсидии из бюджета города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Москвы на  мероприятия в сфере образования 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(млн. рублей)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024455"/>
              </p:ext>
            </p:extLst>
          </p:nvPr>
        </p:nvGraphicFramePr>
        <p:xfrm>
          <a:off x="107950" y="1124744"/>
          <a:ext cx="903605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2327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88640"/>
            <a:ext cx="9361040" cy="136815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города Москвы 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дорожного хозяйства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296,0  млн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753339"/>
              </p:ext>
            </p:extLst>
          </p:nvPr>
        </p:nvGraphicFramePr>
        <p:xfrm>
          <a:off x="107504" y="980728"/>
          <a:ext cx="885698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4730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648072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за 2017 год 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980443"/>
              </p:ext>
            </p:extLst>
          </p:nvPr>
        </p:nvGraphicFramePr>
        <p:xfrm>
          <a:off x="179512" y="980728"/>
          <a:ext cx="878497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0222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546824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в сфере образования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1 жителя составили 20,6 тыс. рублей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3"/>
            <a:ext cx="3384376" cy="1888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1468572"/>
            <a:ext cx="2915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образование 49,7%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764" y="3933056"/>
            <a:ext cx="3534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 35,1%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54" y="4346513"/>
            <a:ext cx="3255574" cy="1711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10764" y="6309320"/>
            <a:ext cx="385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образование 10,6%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214" y="1340768"/>
            <a:ext cx="3476226" cy="1888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796136" y="3356992"/>
            <a:ext cx="314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 0,1%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214" y="3933056"/>
            <a:ext cx="309634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262407" y="5882286"/>
            <a:ext cx="488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образования 4,5%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049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21741"/>
            <a:ext cx="9180512" cy="1287016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городского округа Троицк по муниципальным программам и непрограммным направлениям деятельности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260551"/>
              </p:ext>
            </p:extLst>
          </p:nvPr>
        </p:nvGraphicFramePr>
        <p:xfrm>
          <a:off x="107950" y="1484313"/>
          <a:ext cx="89281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588150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распределены исходя из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достижения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запланированных индикаторов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конечных результатов по муниципальным программам городского округа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5456" y="1588150"/>
            <a:ext cx="316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расходы, не вошедшие в мероприятия по муниципальным программам,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содержание органов местного самоуправления, казенных учреждений, резерв по ЧС, сети уличного освещения, прочее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70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50106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муниципальным программам за 2017 год всего 1841,8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  <a:b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8352928" cy="482453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	Муниципальная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"Развитие образования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Троицк на  2017-2020 годы " 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1168,5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2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Муниципальная программа "Развитие культуры городского округа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Троицк      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2017-2019 годы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– 120,0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3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Муниципальная программа "Развитие физической культуры и спорта в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округе Троицк с 2017  по 2019 годы" 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88,6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4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Муниципальная программа "Развитие и функционирование 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дорог местного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и улично-дорожной сети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округе Троицк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 2017-2019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годы" 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111,2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5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Муниципальная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"Капитальный ремонт многоквартирных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жилых домов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городском округе Троицк на 2015-2017 годы"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10,8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6.	Муниципальная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"Содержание и ремонт объектов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озеленения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городском округе Троицк на 2017 – 2019 годы"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315,5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352928" cy="551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	Муниципальная программа «Развитие молодежной политики городского округа Троицк  (2017-2019 годы)» -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1,8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8.	Муниципальная программа по патриотическому 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духовно-нравственному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воспитанию подрастающего поколения городского округа Троицк в городе Москве на 2014-2017 годы –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2,2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9.	Муниципальная программа «Адресная социальная поддержка 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помощь жителям городского округа Троицк на 2015-2017 годы» -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0,6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млн.рублей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10.	Муниципальная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«Социальная поддержка отдельных категорий жителей городского округа Троицк  на 2017-2019 годы» -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1,6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млн.рублей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05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11.	Муниципальная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  «Профилактика правонарушений, предупреждение  и ликвидация последствий чрезвычайных ситуаций в городском округе Троицк в городе Москве на 2017-2019годы» -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7,0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млн.рублей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12.	Муниципальная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 «Разработка генерального плана развития городского округа Троицк до 2040 г.»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8,7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13.	Муниципальная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 «Разработка проекта планировки территории и проекта межевания под размещение школы на 2100 мест с подъездной дорогой в микрорайоне «В» городского округа Троицк  в городе Москве» на 2017-2018 годы»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spcAft>
                <a:spcPts val="0"/>
              </a:spcAft>
              <a:buAutoNum type="arabicPeriod" startAt="11"/>
            </a:pP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046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404664"/>
            <a:ext cx="8964488" cy="633670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  финансовым управлением администрации городского округа </a:t>
            </a:r>
            <a:r>
              <a:rPr lang="ru-RU" sz="3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Троицк</a:t>
            </a:r>
          </a:p>
          <a:p>
            <a:pPr marL="0" indent="0" algn="ctr">
              <a:buNone/>
            </a:pPr>
            <a:endParaRPr lang="ru-RU" sz="3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Контактная информация:				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г. Москва,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г.Троицк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ул.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Юбилейная, д.3					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8-495-851-10-33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troick-finupr2@yandex.ru</a:t>
            </a:r>
            <a:r>
              <a:rPr lang="ru-RU" sz="3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323015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717904" cy="476672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96470"/>
            <a:ext cx="2664296" cy="1364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836712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564904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на безвозмездной и безвозмездной основе денежные средства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256490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13446"/>
            <a:ext cx="3240360" cy="2167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51520" y="4869160"/>
            <a:ext cx="408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640" y="5439734"/>
            <a:ext cx="2754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– РАСХОДЫ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ДОХОДОВ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5053826"/>
            <a:ext cx="4276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ПРОФИЦИТ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3232" y="5592134"/>
            <a:ext cx="2836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– ДОХОДЫ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РАСХОДОВ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86464" cy="654968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отчет об исполнении бюджета городского округа Троицк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бюджета содержит данные об исполнении бюджета по доходам, расходам и источникам финансирования дефицита бюджета в соответствии с бюджетной классификацией Российской федерации.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отчет об исполнении бюджета рассматривается Советом депутатов и утверждается решение Совета депутатов городского округа Троицк.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отчете об исполнении бюджета городского округа указывается сколько и каких доходов поступило в бюджет за год и куда эти денежные средства были израсходованы.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76672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сложились доходы бюджета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309139"/>
              </p:ext>
            </p:extLst>
          </p:nvPr>
        </p:nvGraphicFramePr>
        <p:xfrm>
          <a:off x="107504" y="620688"/>
          <a:ext cx="892899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264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735"/>
            <a:ext cx="8445624" cy="850106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показатели исполнения бюджета городского округа Троицк за 2017 год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886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часть бюджета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271957"/>
              </p:ext>
            </p:extLst>
          </p:nvPr>
        </p:nvGraphicFramePr>
        <p:xfrm>
          <a:off x="179512" y="1739653"/>
          <a:ext cx="8640960" cy="22347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0280"/>
                <a:gridCol w="2160240"/>
                <a:gridCol w="2088232"/>
                <a:gridCol w="1872208"/>
              </a:tblGrid>
              <a:tr h="56485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512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доходов, всего: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2172,6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2175,3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</a:p>
                    <a:p>
                      <a:pPr algn="ctr"/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512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налоговые и неналоговые поступления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1035,9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5830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безвозмездные поступления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1172,0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1139,4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96336" y="1370321"/>
            <a:ext cx="1084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6255" y="4077072"/>
            <a:ext cx="34254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 бюджета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407477"/>
              </p:ext>
            </p:extLst>
          </p:nvPr>
        </p:nvGraphicFramePr>
        <p:xfrm>
          <a:off x="179512" y="4581128"/>
          <a:ext cx="8640960" cy="16173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0280"/>
                <a:gridCol w="2160240"/>
                <a:gridCol w="2088232"/>
                <a:gridCol w="1872208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расходов, всего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2204,9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2175,6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5625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за счет собственных средств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1054,6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1037,1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2449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(-)/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профицит (+)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-32,3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02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16" y="-99392"/>
            <a:ext cx="914501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бюджета городского округа Троицк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2016-2017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(млн. рублей)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7562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482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152" y="-99392"/>
            <a:ext cx="9249436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доходов в бюджет городского округа Троицк за 2016 – 2017 годы (млн. рублей)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4410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9747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864096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городского округа Троицк за 2017 год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714871"/>
              </p:ext>
            </p:extLst>
          </p:nvPr>
        </p:nvGraphicFramePr>
        <p:xfrm>
          <a:off x="35496" y="1412776"/>
          <a:ext cx="8856662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061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116632"/>
            <a:ext cx="10009112" cy="180020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из бюджета города Москвы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838,9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810309"/>
              </p:ext>
            </p:extLst>
          </p:nvPr>
        </p:nvGraphicFramePr>
        <p:xfrm>
          <a:off x="158412" y="1700808"/>
          <a:ext cx="9000492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7421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</TotalTime>
  <Words>720</Words>
  <Application>Microsoft Office PowerPoint</Application>
  <PresentationFormat>Экран (4:3)</PresentationFormat>
  <Paragraphs>158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Тема Office</vt:lpstr>
      <vt:lpstr>    БЮДЖЕТ ДЛЯ ГРАЖДАН   ПО ОТЧЕТУ ОБ ИСПОЛНЕНИИ БЮДЖЕТА ГОРОДСКОГО ОКРУГА ТРОИЦК В ГОРОДЕ МОСКВЕ ЗА 2017 ГОД</vt:lpstr>
      <vt:lpstr>ОСНОВНЫЕ ПОНЯТИЯ</vt:lpstr>
      <vt:lpstr>Что такое отчет об исполнении бюджета городского округа Троицк</vt:lpstr>
      <vt:lpstr>Из чего сложились доходы бюджета</vt:lpstr>
      <vt:lpstr>Основные показатели исполнения бюджета городского округа Троицк за 2017 год</vt:lpstr>
      <vt:lpstr>Параметры бюджета городского округа Троицк  за 2016-2017 годы (млн. рублей)</vt:lpstr>
      <vt:lpstr>Динамика поступления доходов в бюджет городского округа Троицк за 2016 – 2017 годы (млн. рублей)</vt:lpstr>
      <vt:lpstr>Структура доходов бюджета городского округа Троицк за 2017 год</vt:lpstr>
      <vt:lpstr>  Субвенции и субсидия из бюджета города Москвы на  обеспечение функционирования муниципальных  учреждений образования в 2017 году всего 838,9 млн.рублей   </vt:lpstr>
      <vt:lpstr>Направление  расходов  субсидии из бюджета города  Москвы на  мероприятия в сфере образования   в 2017 году (млн. рублей) </vt:lpstr>
      <vt:lpstr>Субсидия из бюджета города Москвы на содержание  объектов дорожного хозяйства и благоустройство  в 2017 году всего 296,0  млн. рублей </vt:lpstr>
      <vt:lpstr>Структура расходов бюджета за 2017 год </vt:lpstr>
      <vt:lpstr>Структура расходов в сфере образования  Расходы на 1 жителя составили 20,6 тыс. рублей</vt:lpstr>
      <vt:lpstr>Структура расходов бюджета городского округа Троицк по муниципальным программам и непрограммным направлениям деятельности</vt:lpstr>
      <vt:lpstr>Расходы по муниципальным программам за 2017 год всего 1841,8 млн.рублей, в том числе: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  ПО ОТЧЕТУ ОБ ИСПОЛНЕНИИ БЮДЖЕТА ГОРОДСКОГО ОКРУГА ТРОИЦК В ГОРОДЕ МОСКВЕ ЗА 2017 ГОД</dc:title>
  <dc:creator>Гость</dc:creator>
  <cp:lastModifiedBy>Пользователь</cp:lastModifiedBy>
  <cp:revision>74</cp:revision>
  <cp:lastPrinted>2018-06-05T10:11:29Z</cp:lastPrinted>
  <dcterms:created xsi:type="dcterms:W3CDTF">2018-04-19T07:34:28Z</dcterms:created>
  <dcterms:modified xsi:type="dcterms:W3CDTF">2018-06-05T11:51:53Z</dcterms:modified>
</cp:coreProperties>
</file>