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drawings/drawing1.xml" ContentType="application/vnd.openxmlformats-officedocument.drawingml.chartshapes+xml"/>
  <Override PartName="/ppt/notesSlides/notesSlide4.xml" ContentType="application/vnd.openxmlformats-officedocument.presentationml.notesSlid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notesSlides/notesSlide5.xml" ContentType="application/vnd.openxmlformats-officedocument.presentationml.notesSlid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drawings/drawing3.xml" ContentType="application/vnd.openxmlformats-officedocument.drawingml.chartshapes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8" r:id="rId1"/>
  </p:sldMasterIdLst>
  <p:notesMasterIdLst>
    <p:notesMasterId r:id="rId18"/>
  </p:notesMasterIdLst>
  <p:sldIdLst>
    <p:sldId id="257" r:id="rId2"/>
    <p:sldId id="258" r:id="rId3"/>
    <p:sldId id="260" r:id="rId4"/>
    <p:sldId id="261" r:id="rId5"/>
    <p:sldId id="264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5" r:id="rId15"/>
    <p:sldId id="278" r:id="rId16"/>
    <p:sldId id="277" r:id="rId17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FF"/>
    <a:srgbClr val="66FFFF"/>
    <a:srgbClr val="FF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234" y="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4.xml"/><Relationship Id="rId1" Type="http://schemas.microsoft.com/office/2011/relationships/chartStyle" Target="style4.xml"/><Relationship Id="rId4" Type="http://schemas.openxmlformats.org/officeDocument/2006/relationships/chartUserShapes" Target="../drawings/drawing1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6.xml"/><Relationship Id="rId1" Type="http://schemas.microsoft.com/office/2011/relationships/chartStyle" Target="style6.xml"/><Relationship Id="rId4" Type="http://schemas.openxmlformats.org/officeDocument/2006/relationships/chartUserShapes" Target="../drawings/drawing2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7.xml"/><Relationship Id="rId1" Type="http://schemas.microsoft.com/office/2011/relationships/chartStyle" Target="style7.xml"/><Relationship Id="rId4" Type="http://schemas.openxmlformats.org/officeDocument/2006/relationships/chartUserShapes" Target="../drawings/drawing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>
              <a:shade val="50000"/>
              <a:tint val="90000"/>
              <a:satMod val="130000"/>
            </a:schemeClr>
          </a:solidFill>
        </a:ln>
        <a:effectLst/>
        <a:sp3d>
          <a:contourClr>
            <a:schemeClr val="accent1">
              <a:shade val="50000"/>
              <a:tint val="90000"/>
              <a:satMod val="130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9E-3"/>
          <c:y val="2.7906976744186046E-2"/>
          <c:w val="0.875"/>
          <c:h val="0.7892464750045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 (млн.руб.)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166666666666629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7FD7-4BD6-98E3-170207E497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33333333333409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7FD7-4BD6-98E3-170207E497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2175.3000000000002</c:v>
                </c:pt>
                <c:pt idx="1">
                  <c:v>2290.9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7FD7-4BD6-98E3-170207E49725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Расходы бюджета (млн.руб.)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66666666666663E-2"/>
                  <c:y val="-5.625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7FD7-4BD6-98E3-170207E49725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749999999999997E-2"/>
                  <c:y val="-4.375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7FD7-4BD6-98E3-170207E49725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2175.6</c:v>
                </c:pt>
                <c:pt idx="1">
                  <c:v>2206.5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7FD7-4BD6-98E3-170207E4972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215208"/>
        <c:axId val="437215600"/>
        <c:axId val="0"/>
      </c:bar3DChart>
      <c:catAx>
        <c:axId val="43721520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215600"/>
        <c:crosses val="autoZero"/>
        <c:auto val="1"/>
        <c:lblAlgn val="ctr"/>
        <c:lblOffset val="100"/>
        <c:noMultiLvlLbl val="0"/>
      </c:catAx>
      <c:valAx>
        <c:axId val="437215600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437215208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6718471128608923"/>
          <c:y val="3.1093206372459263E-2"/>
          <c:w val="0.23121161417322839"/>
          <c:h val="0.26292125984251968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8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depthPercent val="100"/>
      <c:rAngAx val="1"/>
    </c:view3D>
    <c:floor>
      <c:thickness val="0"/>
      <c:spPr>
        <a:noFill/>
        <a:ln>
          <a:solidFill>
            <a:schemeClr val="accent1">
              <a:shade val="50000"/>
              <a:tint val="90000"/>
              <a:satMod val="130000"/>
            </a:schemeClr>
          </a:solidFill>
        </a:ln>
        <a:effectLst/>
        <a:sp3d>
          <a:contourClr>
            <a:schemeClr val="accent1">
              <a:shade val="50000"/>
              <a:tint val="90000"/>
              <a:satMod val="130000"/>
            </a:schemeClr>
          </a:contourClr>
        </a:sp3d>
      </c:spPr>
    </c:floor>
    <c:sideWall>
      <c:thickness val="0"/>
      <c:spPr>
        <a:noFill/>
        <a:ln w="25400">
          <a:noFill/>
        </a:ln>
        <a:effectLst/>
        <a:sp3d/>
      </c:spPr>
    </c:sideWall>
    <c:backWall>
      <c:thickness val="0"/>
      <c:spPr>
        <a:noFill/>
        <a:ln w="25400"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7777777777777779E-3"/>
          <c:y val="2.7906976744186046E-2"/>
          <c:w val="0.875"/>
          <c:h val="0.7892464750045779"/>
        </c:manualLayout>
      </c:layout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Доходы бюджета, всего (млн.руб.)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2.9166666666666629E-2"/>
                  <c:y val="-6.2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0-3A09-477E-8E04-D931A0BC0D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3.3333333333333409E-2"/>
                  <c:y val="-4.687499999999998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3A09-477E-8E04-D931A0BC0D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Лист1!$B$2:$B$3</c:f>
              <c:numCache>
                <c:formatCode>#\ ##0.0</c:formatCode>
                <c:ptCount val="2"/>
                <c:pt idx="0">
                  <c:v>2175.3000000000002</c:v>
                </c:pt>
                <c:pt idx="1">
                  <c:v>2290.9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3A09-477E-8E04-D931A0BC0DFE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Собственные доходы городского бюджета (млн. руб.)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  <a:sp3d/>
          </c:spPr>
          <c:invertIfNegative val="0"/>
          <c:dLbls>
            <c:dLbl>
              <c:idx val="0"/>
              <c:layout>
                <c:manualLayout>
                  <c:x val="4.166666666666663E-2"/>
                  <c:y val="-5.625000000000005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3A09-477E-8E04-D931A0BC0DFE}"/>
                </c:ex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4.3749999999999997E-2"/>
                  <c:y val="-4.37500000000000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4-3A09-477E-8E04-D931A0BC0DF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Лист1!$A$2:$A$3</c:f>
              <c:strCache>
                <c:ptCount val="2"/>
                <c:pt idx="0">
                  <c:v>2017 год</c:v>
                </c:pt>
                <c:pt idx="1">
                  <c:v>2018 год</c:v>
                </c:pt>
              </c:strCache>
            </c:strRef>
          </c:cat>
          <c:val>
            <c:numRef>
              <c:f>Лист1!$C$2:$C$3</c:f>
              <c:numCache>
                <c:formatCode>#\ ##0.0</c:formatCode>
                <c:ptCount val="2"/>
                <c:pt idx="0">
                  <c:v>1035.9000000000001</c:v>
                </c:pt>
                <c:pt idx="1">
                  <c:v>1219.5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5-3A09-477E-8E04-D931A0BC0D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437216776"/>
        <c:axId val="437217168"/>
        <c:axId val="0"/>
      </c:bar3DChart>
      <c:catAx>
        <c:axId val="437216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437217168"/>
        <c:crosses val="autoZero"/>
        <c:auto val="1"/>
        <c:lblAlgn val="ctr"/>
        <c:lblOffset val="100"/>
        <c:noMultiLvlLbl val="0"/>
      </c:catAx>
      <c:valAx>
        <c:axId val="437217168"/>
        <c:scaling>
          <c:orientation val="minMax"/>
        </c:scaling>
        <c:delete val="1"/>
        <c:axPos val="l"/>
        <c:numFmt formatCode="#\ ##0.0" sourceLinked="1"/>
        <c:majorTickMark val="none"/>
        <c:minorTickMark val="none"/>
        <c:tickLblPos val="nextTo"/>
        <c:crossAx val="437216776"/>
        <c:crosses val="autoZero"/>
        <c:crossBetween val="between"/>
      </c:valAx>
      <c:spPr>
        <a:noFill/>
        <a:ln w="25400">
          <a:noFill/>
        </a:ln>
        <a:effectLst/>
      </c:spPr>
    </c:plotArea>
    <c:legend>
      <c:legendPos val="b"/>
      <c:layout>
        <c:manualLayout>
          <c:xMode val="edge"/>
          <c:yMode val="edge"/>
          <c:x val="0.75885137795275603"/>
          <c:y val="1.7139718000366237E-2"/>
          <c:w val="0.23121161417322839"/>
          <c:h val="0.3954793993774034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6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2.186396185547795E-2"/>
          <c:y val="0.16903695404695296"/>
          <c:w val="0.95772967374607587"/>
          <c:h val="0.63710976558160204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1"/>
          <c:dPt>
            <c:idx val="0"/>
            <c:bubble3D val="0"/>
            <c:explosion val="14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905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945-470F-9C89-6C32D8A54D05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945-470F-9C89-6C32D8A54D05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945-470F-9C89-6C32D8A54D05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945-470F-9C89-6C32D8A54D05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945-470F-9C89-6C32D8A54D05}"/>
              </c:ext>
            </c:extLst>
          </c:dPt>
          <c:dLbls>
            <c:dLbl>
              <c:idx val="0"/>
              <c:layout>
                <c:manualLayout>
                  <c:x val="-3.5025493035209236E-2"/>
                  <c:y val="-0.1425215019398999"/>
                </c:manualLayout>
              </c:layout>
              <c:tx>
                <c:rich>
                  <a:bodyPr/>
                  <a:lstStyle/>
                  <a:p>
                    <a:fld id="{167B323F-7796-4AEF-8442-B819079722AE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(</a:t>
                    </a:r>
                    <a:fld id="{443A3245-1FE6-4D76-ADB2-BA0017C599A0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945-470F-9C89-6C32D8A54D0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8.3385363058833678E-2"/>
                  <c:y val="7.6130610307368271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F1CF40-D925-4E2D-8654-D23F4BA27742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 dirty="0"/>
                      <a:t> (</a:t>
                    </a:r>
                    <a:fld id="{443455C2-78FF-4FC9-8B15-5C41E1DC308E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945-470F-9C89-6C32D8A54D05}"/>
                </c:ext>
                <c:ext xmlns:c15="http://schemas.microsoft.com/office/drawing/2012/chart" uri="{CE6537A1-D6FC-4f65-9D91-7224C49458BB}">
                  <c15:layout>
                    <c:manualLayout>
                      <c:w val="0.28092998849530953"/>
                      <c:h val="0.113586405262330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3.0753010914306457E-4"/>
                  <c:y val="6.5041654823345743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8E3CFC-6909-4831-8064-FAE844CCBC09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/>
                      <a:t> (</a:t>
                    </a:r>
                    <a:fld id="{8A11B3BB-2810-465A-BC42-A25D17EEEB0C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945-470F-9C89-6C32D8A54D05}"/>
                </c:ext>
                <c:ext xmlns:c15="http://schemas.microsoft.com/office/drawing/2012/chart" uri="{CE6537A1-D6FC-4f65-9D91-7224C49458BB}">
                  <c15:layout>
                    <c:manualLayout>
                      <c:w val="0.37702950360887355"/>
                      <c:h val="0.133124458032801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1.1327368584390528E-2"/>
                  <c:y val="-0.15529551550549217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3DF33C-0ACB-400F-8089-21910F9F0679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dirty="0"/>
                      <a:t>(</a:t>
                    </a:r>
                    <a:fld id="{8D176589-6E00-4923-999E-7DFD6F9BCEDB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945-470F-9C89-6C32D8A54D05}"/>
                </c:ext>
                <c:ext xmlns:c15="http://schemas.microsoft.com/office/drawing/2012/chart" uri="{CE6537A1-D6FC-4f65-9D91-7224C49458BB}">
                  <c15:layout>
                    <c:manualLayout>
                      <c:w val="0.25610721857351021"/>
                      <c:h val="0.1296199772896806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-9.5951230395888067E-3"/>
                  <c:y val="-5.2467655109028302E-2"/>
                </c:manualLayout>
              </c:layout>
              <c:tx>
                <c:rich>
                  <a:bodyPr/>
                  <a:lstStyle/>
                  <a:p>
                    <a:fld id="{0F371D10-D2CE-44FD-8825-3B6BDF8DE5A8}" type="CATEGORYNAME">
                      <a:rPr lang="ru-RU"/>
                      <a:pPr/>
                      <a:t>[ИМЯ КАТЕГОРИИ]</a:t>
                    </a:fld>
                    <a:r>
                      <a:rPr lang="ru-RU" baseline="0" dirty="0"/>
                      <a:t>; (</a:t>
                    </a:r>
                    <a:fld id="{6C71BC17-23BE-485B-92D9-0F15C427D940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945-470F-9C89-6C32D8A54D05}"/>
                </c:ex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bevel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НДФЛ</c:v>
                </c:pt>
                <c:pt idx="1">
                  <c:v>Земельный налог, налог на имущество</c:v>
                </c:pt>
                <c:pt idx="2">
                  <c:v>Доходы от использования муниципального имущества</c:v>
                </c:pt>
                <c:pt idx="3">
                  <c:v>Безвозмездные поступления </c:v>
                </c:pt>
                <c:pt idx="4">
                  <c:v>Прочие доходы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0.41</c:v>
                </c:pt>
                <c:pt idx="1">
                  <c:v>7.9000000000000001E-2</c:v>
                </c:pt>
                <c:pt idx="2">
                  <c:v>2.4E-2</c:v>
                </c:pt>
                <c:pt idx="3">
                  <c:v>0.46800000000000003</c:v>
                </c:pt>
                <c:pt idx="4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E945-470F-9C89-6C32D8A54D05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1.8948766941414223E-2"/>
          <c:y val="0.16674644375733144"/>
          <c:w val="0.96064486866013965"/>
          <c:h val="0.6394002758712235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explosion val="19"/>
          <c:dPt>
            <c:idx val="0"/>
            <c:bubble3D val="0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905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B15A-4102-8A89-3D55DD5D821E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B15A-4102-8A89-3D55DD5D821E}"/>
              </c:ext>
            </c:extLst>
          </c:dPt>
          <c:dPt>
            <c:idx val="2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B15A-4102-8A89-3D55DD5D821E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B15A-4102-8A89-3D55DD5D821E}"/>
              </c:ext>
            </c:extLst>
          </c:dPt>
          <c:dPt>
            <c:idx val="4"/>
            <c:bubble3D val="0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B15A-4102-8A89-3D55DD5D821E}"/>
              </c:ext>
            </c:extLst>
          </c:dPt>
          <c:dLbls>
            <c:dLbl>
              <c:idx val="0"/>
              <c:layout>
                <c:manualLayout>
                  <c:x val="-1.0126170554052304E-2"/>
                  <c:y val="6.587074740613235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9C10F9CB-7724-4635-AFEC-944D459949AA}" type="CATEGORYNAME">
                      <a:rPr lang="ru-RU" dirty="0"/>
                      <a:pPr>
                        <a:defRPr sz="1400"/>
                      </a:pPr>
                      <a:t>[ИМЯ КАТЕГОРИИ]</a:t>
                    </a:fld>
                    <a:r>
                      <a:rPr lang="ru-RU" baseline="0" dirty="0"/>
                      <a:t> (</a:t>
                    </a:r>
                    <a:fld id="{7FD0F49B-6B3D-4E84-9832-8BBD3F860A65}" type="VALUE">
                      <a:rPr lang="ru-RU" baseline="0" smtClean="0"/>
                      <a:pPr>
                        <a:defRPr sz="14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B15A-4102-8A89-3D55DD5D821E}"/>
                </c:ext>
                <c:ext xmlns:c15="http://schemas.microsoft.com/office/drawing/2012/chart" uri="{CE6537A1-D6FC-4f65-9D91-7224C49458BB}">
                  <c15:layout>
                    <c:manualLayout>
                      <c:w val="0.33765245092143115"/>
                      <c:h val="0.150326190307859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2.0708615020736905E-2"/>
                  <c:y val="-0.457558196996870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60954B4-5603-4E04-9AF3-6DB27C0EADEF}" type="CATEGORYNAME">
                      <a:rPr lang="ru-RU" smtClean="0"/>
                      <a:pPr>
                        <a:defRPr sz="1400"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  <a:r>
                      <a:rPr lang="ru-RU" dirty="0"/>
                      <a:t>(</a:t>
                    </a:r>
                    <a:fld id="{BE706099-C53E-4C8B-A9F9-35AC45C63DDB}" type="VALUE">
                      <a:rPr lang="ru-RU" smtClean="0"/>
                      <a:pPr>
                        <a:defRPr sz="1400"/>
                      </a:pPr>
                      <a:t>[ЗНАЧЕНИЕ]</a:t>
                    </a:fld>
                    <a:r>
                      <a:rPr lang="ru-RU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B15A-4102-8A89-3D55DD5D821E}"/>
                </c:ext>
                <c:ext xmlns:c15="http://schemas.microsoft.com/office/drawing/2012/chart" uri="{CE6537A1-D6FC-4f65-9D91-7224C49458BB}">
                  <c15:layout>
                    <c:manualLayout>
                      <c:w val="0.39580335885544393"/>
                      <c:h val="0.140958003223307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4.0083872682649589E-2"/>
                  <c:y val="-0.148091680289491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424A6CB7-824A-4B56-BEA9-764CE73A6DE7}" type="CATEGORYNAME">
                      <a:rPr lang="ru-RU" smtClean="0"/>
                      <a:pPr>
                        <a:defRPr sz="1400"/>
                      </a:pPr>
                      <a:t>[ИМЯ КАТЕГОРИИ]</a:t>
                    </a:fld>
                    <a:r>
                      <a:rPr lang="ru-RU" dirty="0"/>
                      <a:t> (</a:t>
                    </a:r>
                    <a:fld id="{7458F92F-87A5-4576-8C5C-AA5867FD729A}" type="VALUE">
                      <a:rPr lang="ru-RU" smtClean="0"/>
                      <a:pPr>
                        <a:defRPr sz="1400"/>
                      </a:pPr>
                      <a:t>[ЗНАЧЕНИЕ]</a:t>
                    </a:fld>
                    <a:r>
                      <a:rPr lang="ru-RU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B15A-4102-8A89-3D55DD5D821E}"/>
                </c:ext>
                <c:ext xmlns:c15="http://schemas.microsoft.com/office/drawing/2012/chart" uri="{CE6537A1-D6FC-4f65-9D91-7224C49458BB}">
                  <c15:layout>
                    <c:manualLayout>
                      <c:w val="0.42024061146557634"/>
                      <c:h val="0.13227696922564158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7.8794217997816593E-2"/>
                  <c:y val="6.069861285254002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4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C5B6412B-0CF2-4BE6-9E7B-17FDEE7ED753}" type="CATEGORYNAME">
                      <a:rPr lang="ru-RU" dirty="0"/>
                      <a:pPr>
                        <a:defRPr sz="1400"/>
                      </a:pPr>
                      <a:t>[ИМЯ КАТЕГОРИИ]</a:t>
                    </a:fld>
                    <a:r>
                      <a:rPr lang="ru-RU" baseline="0" dirty="0"/>
                      <a:t> (</a:t>
                    </a:r>
                    <a:fld id="{E162629A-54E0-41C8-893D-887B93998D1F}" type="VALUE">
                      <a:rPr lang="ru-RU" baseline="0" smtClean="0"/>
                      <a:pPr>
                        <a:defRPr sz="14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4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B15A-4102-8A89-3D55DD5D821E}"/>
                </c:ext>
                <c:ext xmlns:c15="http://schemas.microsoft.com/office/drawing/2012/chart" uri="{CE6537A1-D6FC-4f65-9D91-7224C49458BB}">
                  <c15:layout>
                    <c:manualLayout>
                      <c:w val="0.43480866680561653"/>
                      <c:h val="0.13200210799088699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2.3929618472144049E-2"/>
                  <c:y val="9.3761227107521956E-3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B15A-4102-8A89-3D55DD5D821E}"/>
                </c:ex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eparator> </c:separator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Субвенция на обеспечение выплаты компенсации части родительской платы в ДОУ</c:v>
                </c:pt>
                <c:pt idx="1">
                  <c:v>Единая субсидия на софинансирование расходных обязательств в сфере образования</c:v>
                </c:pt>
                <c:pt idx="2">
                  <c:v>Субвенция на обеспечение государственных гарантий на получение общедоступного, бесплатного образования</c:v>
                </c:pt>
                <c:pt idx="3">
                  <c:v>Субвенция на обеспечение питанием отдельных категорий учащихся общеобразовательных учреждений</c:v>
                </c:pt>
              </c:strCache>
            </c:strRef>
          </c:cat>
          <c:val>
            <c:numRef>
              <c:f>Лист1!$B$2:$B$5</c:f>
              <c:numCache>
                <c:formatCode>0.0%</c:formatCode>
                <c:ptCount val="4"/>
                <c:pt idx="0">
                  <c:v>2.1999999999999999E-2</c:v>
                </c:pt>
                <c:pt idx="1">
                  <c:v>0.32</c:v>
                </c:pt>
                <c:pt idx="2">
                  <c:v>0.57499999999999996</c:v>
                </c:pt>
                <c:pt idx="3">
                  <c:v>8.3000000000000004E-2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B15A-4102-8A89-3D55DD5D821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 w="25400"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190"/>
      <c:depthPercent val="8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3.6439936425796585E-2"/>
          <c:y val="0.21026613926013996"/>
          <c:w val="0.90088337292183329"/>
          <c:h val="0.59817109065803653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9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905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EFD-4A62-AB47-98D029F836EF}"/>
              </c:ext>
            </c:extLst>
          </c:dPt>
          <c:dPt>
            <c:idx val="1"/>
            <c:bubble3D val="0"/>
            <c:explosion val="1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EFD-4A62-AB47-98D029F836EF}"/>
              </c:ext>
            </c:extLst>
          </c:dPt>
          <c:dPt>
            <c:idx val="2"/>
            <c:bubble3D val="0"/>
            <c:explosion val="6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EFD-4A62-AB47-98D029F836EF}"/>
              </c:ext>
            </c:extLst>
          </c:dPt>
          <c:dPt>
            <c:idx val="3"/>
            <c:bubble3D val="0"/>
            <c:explosion val="6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EFD-4A62-AB47-98D029F836EF}"/>
              </c:ext>
            </c:extLst>
          </c:dPt>
          <c:dPt>
            <c:idx val="4"/>
            <c:bubble3D val="0"/>
            <c:explosion val="13"/>
            <c:spPr>
              <a:solidFill>
                <a:schemeClr val="accent5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EFD-4A62-AB47-98D029F836EF}"/>
              </c:ext>
            </c:extLst>
          </c:dPt>
          <c:dLbls>
            <c:dLbl>
              <c:idx val="0"/>
              <c:layout>
                <c:manualLayout>
                  <c:x val="2.7777777777777779E-3"/>
                  <c:y val="0.301837494246671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7B323F-7796-4AEF-8442-B819079722AE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 dirty="0"/>
                      <a:t> (</a:t>
                    </a:r>
                    <a:fld id="{443A3245-1FE6-4D76-ADB2-BA0017C599A0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EFD-4A62-AB47-98D029F836EF}"/>
                </c:ext>
                <c:ext xmlns:c15="http://schemas.microsoft.com/office/drawing/2012/chart" uri="{CE6537A1-D6FC-4f65-9D91-7224C49458BB}">
                  <c15:layout>
                    <c:manualLayout>
                      <c:w val="0.31369258530183725"/>
                      <c:h val="0.1170908860054510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0.1235284886264217"/>
                  <c:y val="-6.0154751925110772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F1CF40-D925-4E2D-8654-D23F4BA27742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 dirty="0"/>
                      <a:t> (</a:t>
                    </a:r>
                    <a:fld id="{443455C2-78FF-4FC9-8B15-5C41E1DC308E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EFD-4A62-AB47-98D029F836EF}"/>
                </c:ext>
                <c:ext xmlns:c15="http://schemas.microsoft.com/office/drawing/2012/chart" uri="{CE6537A1-D6FC-4f65-9D91-7224C49458BB}">
                  <c15:layout>
                    <c:manualLayout>
                      <c:w val="0.35752034120734905"/>
                      <c:h val="0.1320479181966794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1.2415244969378827E-3"/>
                  <c:y val="-0.4291881529757876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8E3CFC-6909-4831-8064-FAE844CCBC09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 dirty="0"/>
                      <a:t> (</a:t>
                    </a:r>
                    <a:fld id="{8A11B3BB-2810-465A-BC42-A25D17EEEB0C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EFD-4A62-AB47-98D029F836EF}"/>
                </c:ext>
                <c:ext xmlns:c15="http://schemas.microsoft.com/office/drawing/2012/chart" uri="{CE6537A1-D6FC-4f65-9D91-7224C49458BB}">
                  <c15:layout>
                    <c:manualLayout>
                      <c:w val="0.51778693551956123"/>
                      <c:h val="0.158594932453392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0.52426766185476814"/>
                  <c:y val="-5.0669875064386785E-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3DF33C-0ACB-400F-8089-21910F9F0679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dirty="0"/>
                      <a:t> (</a:t>
                    </a:r>
                    <a:fld id="{8D176589-6E00-4923-999E-7DFD6F9BCEDB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EFD-4A62-AB47-98D029F836EF}"/>
                </c:ext>
                <c:ext xmlns:c15="http://schemas.microsoft.com/office/drawing/2012/chart" uri="{CE6537A1-D6FC-4f65-9D91-7224C49458BB}">
                  <c15:layout>
                    <c:manualLayout>
                      <c:w val="0.32204866579177599"/>
                      <c:h val="0.1158769155519516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0.20201055336832896"/>
                  <c:y val="7.1219900530532509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371D10-D2CE-44FD-8825-3B6BDF8DE5A8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 dirty="0"/>
                      <a:t> (</a:t>
                    </a:r>
                    <a:fld id="{6C71BC17-23BE-485B-92D9-0F15C427D940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EFD-4A62-AB47-98D029F836EF}"/>
                </c:ext>
                <c:ext xmlns:c15="http://schemas.microsoft.com/office/drawing/2012/chart" uri="{CE6537A1-D6FC-4f65-9D91-7224C49458BB}">
                  <c15:layout>
                    <c:manualLayout>
                      <c:w val="0.20877088801399823"/>
                      <c:h val="0.11358640526233016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bevel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Лист1!$A$2:$A$6</c:f>
              <c:strCache>
                <c:ptCount val="5"/>
                <c:pt idx="0">
                  <c:v>на поставку продуктов  питания для ДОУ</c:v>
                </c:pt>
                <c:pt idx="1">
                  <c:v>на проведение мероприятий по обеспечению безопасности</c:v>
                </c:pt>
                <c:pt idx="2">
                  <c:v>на проведение капитального и текущего ремонта и приобретение оборудования в образовательных организациях</c:v>
                </c:pt>
                <c:pt idx="3">
                  <c:v>на повышение квалификации педагогов</c:v>
                </c:pt>
                <c:pt idx="4">
                  <c:v>на организацию отдыха детей</c:v>
                </c:pt>
              </c:strCache>
            </c:strRef>
          </c:cat>
          <c:val>
            <c:numRef>
              <c:f>Лист1!$B$2:$B$6</c:f>
              <c:numCache>
                <c:formatCode>0.0%</c:formatCode>
                <c:ptCount val="5"/>
                <c:pt idx="0">
                  <c:v>0.40300000000000002</c:v>
                </c:pt>
                <c:pt idx="1">
                  <c:v>0.111</c:v>
                </c:pt>
                <c:pt idx="2">
                  <c:v>0.47</c:v>
                </c:pt>
                <c:pt idx="3">
                  <c:v>1.0999999999999999E-2</c:v>
                </c:pt>
                <c:pt idx="4">
                  <c:v>5.0000000000000001E-3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5EFD-4A62-AB47-98D029F836E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30"/>
      <c:depthPercent val="8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64221990594634E-2"/>
          <c:y val="0.23546175244597642"/>
          <c:w val="0.86189627125995361"/>
          <c:h val="0.57297547747220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905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EA97-4BFC-A0EC-954F74CA4F39}"/>
              </c:ext>
            </c:extLst>
          </c:dPt>
          <c:dPt>
            <c:idx val="1"/>
            <c:bubble3D val="0"/>
            <c:explosion val="1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EA97-4BFC-A0EC-954F74CA4F39}"/>
              </c:ext>
            </c:extLst>
          </c:dPt>
          <c:dPt>
            <c:idx val="2"/>
            <c:bubble3D val="0"/>
            <c:explosion val="6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EA97-4BFC-A0EC-954F74CA4F39}"/>
              </c:ext>
            </c:extLst>
          </c:dPt>
          <c:dPt>
            <c:idx val="3"/>
            <c:bubble3D val="0"/>
            <c:explosion val="19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EA97-4BFC-A0EC-954F74CA4F39}"/>
              </c:ext>
            </c:extLst>
          </c:dPt>
          <c:dPt>
            <c:idx val="4"/>
            <c:bubble3D val="0"/>
            <c:explosion val="14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EA97-4BFC-A0EC-954F74CA4F39}"/>
              </c:ext>
            </c:extLst>
          </c:dPt>
          <c:dPt>
            <c:idx val="5"/>
            <c:bubble3D val="0"/>
            <c:explosion val="16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EA97-4BFC-A0EC-954F74CA4F39}"/>
              </c:ext>
            </c:extLst>
          </c:dPt>
          <c:dLbls>
            <c:dLbl>
              <c:idx val="0"/>
              <c:layout>
                <c:manualLayout>
                  <c:x val="0.2964058181137233"/>
                  <c:y val="-0.10506110792884485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7B323F-7796-4AEF-8442-B819079722AE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pPr>
                      <a:defRPr sz="1600"/>
                    </a:pPr>
                    <a:r>
                      <a:rPr lang="ru-RU" baseline="0" dirty="0"/>
                      <a:t>(</a:t>
                    </a:r>
                    <a:fld id="{443A3245-1FE6-4D76-ADB2-BA0017C599A0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EA97-4BFC-A0EC-954F74CA4F39}"/>
                </c:ext>
                <c:ext xmlns:c15="http://schemas.microsoft.com/office/drawing/2012/chart" uri="{CE6537A1-D6FC-4f65-9D91-7224C49458BB}">
                  <c15:layout>
                    <c:manualLayout>
                      <c:w val="0.25789491745553617"/>
                      <c:h val="0.18122517411485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1.204187540284956E-2"/>
                  <c:y val="-0.2021873663966808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F1CF40-D925-4E2D-8654-D23F4BA27742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endParaRPr lang="ru-RU" dirty="0"/>
                  </a:p>
                  <a:p>
                    <a:pPr>
                      <a:defRPr sz="1600"/>
                    </a:pPr>
                    <a:r>
                      <a:rPr lang="ru-RU" baseline="0" dirty="0"/>
                      <a:t> (</a:t>
                    </a:r>
                    <a:fld id="{443455C2-78FF-4FC9-8B15-5C41E1DC308E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EA97-4BFC-A0EC-954F74CA4F39}"/>
                </c:ext>
                <c:ext xmlns:c15="http://schemas.microsoft.com/office/drawing/2012/chart" uri="{CE6537A1-D6FC-4f65-9D91-7224C49458BB}">
                  <c15:layout>
                    <c:manualLayout>
                      <c:w val="0.30894062392315369"/>
                      <c:h val="0.16915594289601307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7.6580729469027482E-3"/>
                  <c:y val="0.25681976894342184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8E3CFC-6909-4831-8064-FAE844CCBC09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pPr>
                      <a:defRPr sz="1600"/>
                    </a:pPr>
                    <a:r>
                      <a:rPr lang="ru-RU" baseline="0" dirty="0"/>
                      <a:t>(</a:t>
                    </a:r>
                    <a:fld id="{8A11B3BB-2810-465A-BC42-A25D17EEEB0C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EA97-4BFC-A0EC-954F74CA4F39}"/>
                </c:ext>
                <c:ext xmlns:c15="http://schemas.microsoft.com/office/drawing/2012/chart" uri="{CE6537A1-D6FC-4f65-9D91-7224C49458BB}">
                  <c15:layout>
                    <c:manualLayout>
                      <c:w val="0.23380316310898311"/>
                      <c:h val="0.15630442216377113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11679271147136547"/>
                  <c:y val="3.1111622518132907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3DF33C-0ACB-400F-8089-21910F9F0679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dirty="0"/>
                      <a:t> </a:t>
                    </a:r>
                  </a:p>
                  <a:p>
                    <a:pPr>
                      <a:defRPr sz="1600"/>
                    </a:pPr>
                    <a:r>
                      <a:rPr lang="ru-RU" dirty="0"/>
                      <a:t>(</a:t>
                    </a:r>
                    <a:fld id="{8D176589-6E00-4923-999E-7DFD6F9BCEDB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EA97-4BFC-A0EC-954F74CA4F39}"/>
                </c:ext>
                <c:ext xmlns:c15="http://schemas.microsoft.com/office/drawing/2012/chart" uri="{CE6537A1-D6FC-4f65-9D91-7224C49458BB}">
                  <c15:layout>
                    <c:manualLayout>
                      <c:w val="0.30081067097849207"/>
                      <c:h val="0.1456535493170311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1.927477394656682E-2"/>
                  <c:y val="0.11244917592128996"/>
                </c:manualLayout>
              </c:layout>
              <c:tx>
                <c:rich>
                  <a:bodyPr/>
                  <a:lstStyle/>
                  <a:p>
                    <a:fld id="{0F371D10-D2CE-44FD-8825-3B6BDF8DE5A8}" type="CATEGORYNAME">
                      <a:rPr lang="ru-RU" smtClean="0"/>
                      <a:pPr/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r>
                      <a:rPr lang="ru-RU" baseline="0" dirty="0"/>
                      <a:t>(</a:t>
                    </a:r>
                    <a:fld id="{6C71BC17-23BE-485B-92D9-0F15C427D940}" type="VALUE">
                      <a:rPr lang="ru-RU" baseline="0" smtClean="0"/>
                      <a:pPr/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EA97-4BFC-A0EC-954F74CA4F39}"/>
                </c:ext>
                <c:ext xmlns:c15="http://schemas.microsoft.com/office/drawing/2012/chart" uri="{CE6537A1-D6FC-4f65-9D91-7224C49458BB}">
                  <c15:layout>
                    <c:manualLayout>
                      <c:w val="0.27607052018520406"/>
                      <c:h val="0.1858061946940960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5.4818772973862522E-8"/>
                  <c:y val="-0.56655997457713936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6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B3A508-8EEB-43AB-AE91-1B576EC5D105}" type="CATEGORYNAME">
                      <a:rPr lang="ru-RU" smtClean="0"/>
                      <a:pPr>
                        <a:defRPr sz="1600"/>
                      </a:pPr>
                      <a:t>[ИМЯ КАТЕГОРИИ]</a:t>
                    </a:fld>
                    <a:r>
                      <a:rPr lang="ru-RU" baseline="0" dirty="0"/>
                      <a:t> </a:t>
                    </a:r>
                  </a:p>
                  <a:p>
                    <a:pPr>
                      <a:defRPr sz="1600"/>
                    </a:pPr>
                    <a:r>
                      <a:rPr lang="ru-RU" baseline="0" dirty="0"/>
                      <a:t>(</a:t>
                    </a:r>
                    <a:fld id="{D74F400A-EB46-48EC-B16B-82CE8A5445D6}" type="VALUE">
                      <a:rPr lang="ru-RU" baseline="0" smtClean="0"/>
                      <a:pPr>
                        <a:defRPr sz="1600"/>
                      </a:pPr>
                      <a:t>[ЗНАЧЕНИЕ]</a:t>
                    </a:fld>
                    <a:r>
                      <a:rPr lang="ru-RU" baseline="0" dirty="0"/>
                      <a:t>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6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EA97-4BFC-A0EC-954F74CA4F39}"/>
                </c:ext>
                <c:ext xmlns:c15="http://schemas.microsoft.com/office/drawing/2012/chart" uri="{CE6537A1-D6FC-4f65-9D91-7224C49458BB}">
                  <c15:layout>
                    <c:manualLayout>
                      <c:w val="0.29957417873529357"/>
                      <c:h val="0.17664415353561003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bevel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на содержание объектов дорожного хозяйства</c:v>
                </c:pt>
                <c:pt idx="1">
                  <c:v>на разметку объектов дорожного хозяйства </c:v>
                </c:pt>
                <c:pt idx="2">
                  <c:v>на ремонт объектов дорожного хозяйства</c:v>
                </c:pt>
                <c:pt idx="3">
                  <c:v>на благоустройство территории жилой застройки</c:v>
                </c:pt>
                <c:pt idx="4">
                  <c:v>на благоустройство мест массовго отдыха</c:v>
                </c:pt>
                <c:pt idx="5">
                  <c:v>на отлов и содержание безнадзорных животных</c:v>
                </c:pt>
              </c:strCache>
            </c:strRef>
          </c:cat>
          <c:val>
            <c:numRef>
              <c:f>Лист1!$B$2:$B$7</c:f>
              <c:numCache>
                <c:formatCode>0.0%</c:formatCode>
                <c:ptCount val="6"/>
                <c:pt idx="0">
                  <c:v>0.56999999999999995</c:v>
                </c:pt>
                <c:pt idx="1">
                  <c:v>3.2000000000000001E-2</c:v>
                </c:pt>
                <c:pt idx="2">
                  <c:v>0.15</c:v>
                </c:pt>
                <c:pt idx="3">
                  <c:v>0.193</c:v>
                </c:pt>
                <c:pt idx="4">
                  <c:v>3.5999999999999997E-2</c:v>
                </c:pt>
                <c:pt idx="5">
                  <c:v>1.9E-2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EA97-4BFC-A0EC-954F74CA4F3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20"/>
      <c:rotY val="250"/>
      <c:depthPercent val="8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7.264221990594634E-2"/>
          <c:y val="0.23546175244597642"/>
          <c:w val="0.86189627125995361"/>
          <c:h val="0.572975477472200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explosion val="11"/>
            <c:spPr>
              <a:solidFill>
                <a:schemeClr val="accent1"/>
              </a:solidFill>
              <a:ln w="25400">
                <a:solidFill>
                  <a:schemeClr val="lt1"/>
                </a:solidFill>
              </a:ln>
              <a:effectLst/>
              <a:scene3d>
                <a:camera prst="orthographicFront"/>
                <a:lightRig rig="threePt" dir="t"/>
              </a:scene3d>
              <a:sp3d contourW="25400">
                <a:bevelB w="19050"/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51CC-4D18-AB7B-C3518667240D}"/>
              </c:ext>
            </c:extLst>
          </c:dPt>
          <c:dPt>
            <c:idx val="1"/>
            <c:bubble3D val="0"/>
            <c:explosion val="17"/>
            <c:spPr>
              <a:solidFill>
                <a:schemeClr val="accent2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51CC-4D18-AB7B-C3518667240D}"/>
              </c:ext>
            </c:extLst>
          </c:dPt>
          <c:dPt>
            <c:idx val="2"/>
            <c:bubble3D val="0"/>
            <c:explosion val="18"/>
            <c:spPr>
              <a:solidFill>
                <a:schemeClr val="accent6">
                  <a:lumMod val="60000"/>
                  <a:lumOff val="4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51CC-4D18-AB7B-C3518667240D}"/>
              </c:ext>
            </c:extLst>
          </c:dPt>
          <c:dPt>
            <c:idx val="3"/>
            <c:bubble3D val="0"/>
            <c:explosion val="19"/>
            <c:spPr>
              <a:solidFill>
                <a:schemeClr val="accent4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51CC-4D18-AB7B-C3518667240D}"/>
              </c:ext>
            </c:extLst>
          </c:dPt>
          <c:dPt>
            <c:idx val="4"/>
            <c:bubble3D val="0"/>
            <c:explosion val="14"/>
            <c:spPr>
              <a:solidFill>
                <a:srgbClr val="FFCCFF"/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9-51CC-4D18-AB7B-C3518667240D}"/>
              </c:ext>
            </c:extLst>
          </c:dPt>
          <c:dPt>
            <c:idx val="5"/>
            <c:bubble3D val="0"/>
            <c:explosion val="15"/>
            <c:spPr>
              <a:solidFill>
                <a:schemeClr val="accent2">
                  <a:lumMod val="20000"/>
                  <a:lumOff val="80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B-51CC-4D18-AB7B-C3518667240D}"/>
              </c:ext>
            </c:extLst>
          </c:dPt>
          <c:dLbls>
            <c:dLbl>
              <c:idx val="0"/>
              <c:layout>
                <c:manualLayout>
                  <c:x val="-1.3402477348060675E-2"/>
                  <c:y val="-8.397903479699947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67B323F-7796-4AEF-8442-B819079722AE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 </a:t>
                    </a:r>
                  </a:p>
                  <a:p>
                    <a:pPr>
                      <a:defRPr sz="1800"/>
                    </a:pPr>
                    <a:r>
                      <a:rPr lang="ru-RU" sz="1800" baseline="0" dirty="0"/>
                      <a:t>(</a:t>
                    </a:r>
                    <a:fld id="{443A3245-1FE6-4D76-ADB2-BA0017C599A0}" type="VALUE">
                      <a:rPr lang="ru-RU" sz="1800" baseline="0" smtClean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 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1-51CC-4D18-AB7B-C3518667240D}"/>
                </c:ext>
                <c:ext xmlns:c15="http://schemas.microsoft.com/office/drawing/2012/chart" uri="{CE6537A1-D6FC-4f65-9D91-7224C49458BB}">
                  <c15:layout>
                    <c:manualLayout>
                      <c:w val="0.19523705994641133"/>
                      <c:h val="0.119381396295072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1"/>
              <c:layout>
                <c:manualLayout>
                  <c:x val="-9.5702613857779392E-4"/>
                  <c:y val="-0.4186195220733049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26F1CF40-D925-4E2D-8654-D23F4BA27742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endParaRPr lang="ru-RU" sz="1800" dirty="0"/>
                  </a:p>
                  <a:p>
                    <a:pPr>
                      <a:defRPr sz="1800"/>
                    </a:pPr>
                    <a:r>
                      <a:rPr lang="ru-RU" sz="1800" baseline="0" dirty="0"/>
                      <a:t> (</a:t>
                    </a:r>
                    <a:fld id="{443455C2-78FF-4FC9-8B15-5C41E1DC308E}" type="VALUE">
                      <a:rPr lang="ru-RU" sz="1800" baseline="0" smtClean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 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3-51CC-4D18-AB7B-C3518667240D}"/>
                </c:ext>
                <c:ext xmlns:c15="http://schemas.microsoft.com/office/drawing/2012/chart" uri="{CE6537A1-D6FC-4f65-9D91-7224C49458BB}">
                  <c15:layout>
                    <c:manualLayout>
                      <c:w val="0.18908606470610614"/>
                      <c:h val="0.12059536674857195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-9.6163091550749633E-3"/>
                  <c:y val="0.15414025065036063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F78E3CFC-6909-4831-8064-FAE844CCBC09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 </a:t>
                    </a:r>
                  </a:p>
                  <a:p>
                    <a:pPr>
                      <a:defRPr sz="1800"/>
                    </a:pPr>
                    <a:r>
                      <a:rPr lang="ru-RU" sz="1800" baseline="0" dirty="0"/>
                      <a:t>(</a:t>
                    </a:r>
                    <a:fld id="{8A11B3BB-2810-465A-BC42-A25D17EEEB0C}" type="VALUE">
                      <a:rPr lang="ru-RU" sz="1800" baseline="0" smtClean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 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5-51CC-4D18-AB7B-C3518667240D}"/>
                </c:ext>
                <c:ext xmlns:c15="http://schemas.microsoft.com/office/drawing/2012/chart" uri="{CE6537A1-D6FC-4f65-9D91-7224C49458BB}">
                  <c15:layout>
                    <c:manualLayout>
                      <c:w val="0.35793216132989464"/>
                      <c:h val="0.11736574724020561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3"/>
              <c:layout>
                <c:manualLayout>
                  <c:x val="-0.23375404548839859"/>
                  <c:y val="5.8597745993590904E-2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1B3DF33C-0ACB-400F-8089-21910F9F0679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dirty="0"/>
                      <a:t> </a:t>
                    </a:r>
                  </a:p>
                  <a:p>
                    <a:pPr>
                      <a:defRPr sz="1800"/>
                    </a:pPr>
                    <a:r>
                      <a:rPr lang="ru-RU" sz="1800" dirty="0"/>
                      <a:t>(</a:t>
                    </a:r>
                    <a:fld id="{8D176589-6E00-4923-999E-7DFD6F9BCEDB}" type="VALUE">
                      <a:rPr lang="ru-RU" sz="1800" baseline="0" smtClean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 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7-51CC-4D18-AB7B-C3518667240D}"/>
                </c:ext>
                <c:ext xmlns:c15="http://schemas.microsoft.com/office/drawing/2012/chart" uri="{CE6537A1-D6FC-4f65-9D91-7224C49458BB}">
                  <c15:layout>
                    <c:manualLayout>
                      <c:w val="0.2534691786382644"/>
                      <c:h val="0.11816742584157316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4"/>
              <c:layout>
                <c:manualLayout>
                  <c:x val="8.8317976950460161E-3"/>
                  <c:y val="0.13420902367269419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F371D10-D2CE-44FD-8825-3B6BDF8DE5A8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 </a:t>
                    </a:r>
                  </a:p>
                  <a:p>
                    <a:pPr>
                      <a:defRPr sz="1800"/>
                    </a:pPr>
                    <a:r>
                      <a:rPr lang="ru-RU" sz="1800" baseline="0" dirty="0"/>
                      <a:t>(</a:t>
                    </a:r>
                    <a:fld id="{6C71BC17-23BE-485B-92D9-0F15C427D940}" type="VALUE">
                      <a:rPr lang="ru-RU" sz="1800" baseline="0" smtClean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 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separator> </c:separator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9-51CC-4D18-AB7B-C3518667240D}"/>
                </c:ext>
                <c:ext xmlns:c15="http://schemas.microsoft.com/office/drawing/2012/chart" uri="{CE6537A1-D6FC-4f65-9D91-7224C49458BB}">
                  <c15:layout>
                    <c:manualLayout>
                      <c:w val="0.31645002835775121"/>
                      <c:h val="0.11938139629507254"/>
                    </c:manualLayout>
                  </c15:layout>
                  <c15:dlblFieldTable/>
                  <c15:showDataLabelsRange val="0"/>
                </c:ext>
              </c:extLst>
            </c:dLbl>
            <c:dLbl>
              <c:idx val="5"/>
              <c:layout>
                <c:manualLayout>
                  <c:x val="5.4818772973862522E-8"/>
                  <c:y val="-0.38615523599830898"/>
                </c:manualLayout>
              </c:layout>
              <c:tx>
                <c:rich>
                  <a:bodyPr rot="0" spcFirstLastPara="1" vertOverflow="ellipsis" vert="horz" wrap="square" lIns="38100" tIns="19050" rIns="38100" bIns="19050" anchor="ctr" anchorCtr="1">
                    <a:noAutofit/>
                  </a:bodyPr>
                  <a:lstStyle/>
                  <a:p>
                    <a:pPr>
                      <a:defRPr sz="1800" b="0" i="0" u="none" strike="noStrike" kern="1200" baseline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+mn-lt"/>
                        <a:ea typeface="+mn-ea"/>
                        <a:cs typeface="+mn-cs"/>
                      </a:defRPr>
                    </a:pPr>
                    <a:fld id="{07B3A508-8EEB-43AB-AE91-1B576EC5D105}" type="CATEGORYNAME">
                      <a:rPr lang="ru-RU" sz="1800" smtClean="0"/>
                      <a:pPr>
                        <a:defRPr sz="1800"/>
                      </a:pPr>
                      <a:t>[ИМЯ КАТЕГОРИИ]</a:t>
                    </a:fld>
                    <a:r>
                      <a:rPr lang="ru-RU" sz="1800" baseline="0" dirty="0"/>
                      <a:t> </a:t>
                    </a:r>
                  </a:p>
                  <a:p>
                    <a:pPr>
                      <a:defRPr sz="1800"/>
                    </a:pPr>
                    <a:r>
                      <a:rPr lang="ru-RU" sz="1800" baseline="0" dirty="0"/>
                      <a:t>(</a:t>
                    </a:r>
                    <a:fld id="{D74F400A-EB46-48EC-B16B-82CE8A5445D6}" type="VALUE">
                      <a:rPr lang="ru-RU" sz="1800" baseline="0" smtClean="0"/>
                      <a:pPr>
                        <a:defRPr sz="1800"/>
                      </a:pPr>
                      <a:t>[ЗНАЧЕНИЕ]</a:t>
                    </a:fld>
                    <a:r>
                      <a:rPr lang="ru-RU" sz="1800" baseline="0" dirty="0"/>
                      <a:t> %)</a:t>
                    </a:r>
                  </a:p>
                </c:rich>
              </c:tx>
              <c:spPr>
                <a:noFill/>
                <a:ln>
                  <a:noFill/>
                </a:ln>
                <a:effectLst/>
              </c:spPr>
              <c:txPr>
                <a:bodyPr rot="0" spcFirstLastPara="1" vertOverflow="ellipsis" vert="horz" wrap="square" lIns="38100" tIns="19050" rIns="38100" bIns="19050" anchor="ctr" anchorCtr="1">
                  <a:noAutofit/>
                </a:bodyPr>
                <a:lstStyle/>
                <a:p>
                  <a:pPr>
                    <a:defRPr sz="1800" b="0" i="0" u="none" strike="noStrike" kern="1200" baseline="0">
                      <a:solidFill>
                        <a:schemeClr val="tx1">
                          <a:lumMod val="75000"/>
                          <a:lumOff val="25000"/>
                        </a:schemeClr>
                      </a:solidFill>
                      <a:latin typeface="+mn-lt"/>
                      <a:ea typeface="+mn-ea"/>
                      <a:cs typeface="+mn-cs"/>
                    </a:defRPr>
                  </a:pPr>
                  <a:endParaRPr lang="ru-RU"/>
                </a:p>
              </c:txPr>
              <c:showLegendKey val="0"/>
              <c:showVal val="1"/>
              <c:showCatName val="1"/>
              <c:showSerName val="0"/>
              <c:showPercent val="0"/>
              <c:showBubbleSize val="0"/>
              <c:extLst xmlns:c16r2="http://schemas.microsoft.com/office/drawing/2015/06/chart">
                <c:ext xmlns:c16="http://schemas.microsoft.com/office/drawing/2014/chart" uri="{C3380CC4-5D6E-409C-BE32-E72D297353CC}">
                  <c16:uniqueId val="{0000000B-51CC-4D18-AB7B-C3518667240D}"/>
                </c:ext>
                <c:ext xmlns:c15="http://schemas.microsoft.com/office/drawing/2012/chart" uri="{CE6537A1-D6FC-4f65-9D91-7224C49458BB}">
                  <c15:layout>
                    <c:manualLayout>
                      <c:w val="0.22299235289080765"/>
                      <c:h val="0.11938139629507254"/>
                    </c:manualLayout>
                  </c15:layout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bevel/>
                </a:ln>
                <a:effectLst/>
              </c:spPr>
            </c:leaderLines>
            <c:extLst xmlns:c16r2="http://schemas.microsoft.com/office/drawing/2015/06/chart">
              <c:ext xmlns:c15="http://schemas.microsoft.com/office/drawing/2012/chart" uri="{CE6537A1-D6FC-4f65-9D91-7224C49458BB}"/>
            </c:extLst>
          </c:dLbls>
          <c:cat>
            <c:strRef>
              <c:f>Лист1!$A$2:$A$7</c:f>
              <c:strCache>
                <c:ptCount val="6"/>
                <c:pt idx="0">
                  <c:v>Образование</c:v>
                </c:pt>
                <c:pt idx="1">
                  <c:v>Культура и спорт</c:v>
                </c:pt>
                <c:pt idx="2">
                  <c:v>Общегосударственные вопросы</c:v>
                </c:pt>
                <c:pt idx="3">
                  <c:v>Социальная политика</c:v>
                </c:pt>
                <c:pt idx="4">
                  <c:v>ЖКХ и дорожное хозяйство</c:v>
                </c:pt>
                <c:pt idx="5">
                  <c:v>Прочие расходы</c:v>
                </c:pt>
              </c:strCache>
            </c:strRef>
          </c:cat>
          <c:val>
            <c:numRef>
              <c:f>Лист1!$B$2:$B$7</c:f>
              <c:numCache>
                <c:formatCode>#\ ##0.0</c:formatCode>
                <c:ptCount val="6"/>
                <c:pt idx="0">
                  <c:v>61.9</c:v>
                </c:pt>
                <c:pt idx="1">
                  <c:v>4.5</c:v>
                </c:pt>
                <c:pt idx="2">
                  <c:v>9.3000000000000007</c:v>
                </c:pt>
                <c:pt idx="3">
                  <c:v>4.4000000000000004</c:v>
                </c:pt>
                <c:pt idx="4">
                  <c:v>17.3</c:v>
                </c:pt>
                <c:pt idx="5" formatCode="General">
                  <c:v>2.6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51CC-4D18-AB7B-C3518667240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8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0.13776</cdr:x>
      <cdr:y>0.13471</cdr:y>
    </cdr:from>
    <cdr:to>
      <cdr:x>0.19288</cdr:x>
      <cdr:y>0.26942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23FB7EBB-1810-4330-8360-751AD40CD5BB}"/>
            </a:ext>
          </a:extLst>
        </cdr:cNvPr>
        <cdr:cNvCxnSpPr/>
      </cdr:nvCxnSpPr>
      <cdr:spPr>
        <a:xfrm xmlns:a="http://schemas.openxmlformats.org/drawingml/2006/main" flipH="1">
          <a:off x="1259634" y="720081"/>
          <a:ext cx="504054" cy="720080"/>
        </a:xfrm>
        <a:prstGeom xmlns:a="http://schemas.openxmlformats.org/drawingml/2006/main" prst="line">
          <a:avLst/>
        </a:prstGeom>
        <a:ln xmlns:a="http://schemas.openxmlformats.org/drawingml/2006/main">
          <a:solidFill>
            <a:schemeClr val="bg2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0.3961</cdr:x>
      <cdr:y>0.11902</cdr:y>
    </cdr:from>
    <cdr:to>
      <cdr:x>0.45926</cdr:x>
      <cdr:y>0.25126</cdr:y>
    </cdr:to>
    <cdr:cxnSp macro="">
      <cdr:nvCxnSpPr>
        <cdr:cNvPr id="3" name="Прямая соединительная линия 2">
          <a:extLst xmlns:a="http://schemas.openxmlformats.org/drawingml/2006/main">
            <a:ext uri="{FF2B5EF4-FFF2-40B4-BE49-F238E27FC236}">
              <a16:creationId xmlns:a16="http://schemas.microsoft.com/office/drawing/2014/main" xmlns="" id="{1A038C47-52E8-4F74-9427-EA65E80C35E1}"/>
            </a:ext>
          </a:extLst>
        </cdr:cNvPr>
        <cdr:cNvCxnSpPr/>
      </cdr:nvCxnSpPr>
      <cdr:spPr>
        <a:xfrm xmlns:a="http://schemas.openxmlformats.org/drawingml/2006/main" flipH="1">
          <a:off x="3612859" y="648072"/>
          <a:ext cx="576064" cy="720080"/>
        </a:xfrm>
        <a:prstGeom xmlns:a="http://schemas.openxmlformats.org/drawingml/2006/main" prst="line">
          <a:avLst/>
        </a:prstGeom>
        <a:ln xmlns:a="http://schemas.openxmlformats.org/drawingml/2006/main" w="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0.08821</cdr:x>
      <cdr:y>0.17191</cdr:y>
    </cdr:from>
    <cdr:to>
      <cdr:x>0.15926</cdr:x>
      <cdr:y>0.51574</cdr:y>
    </cdr:to>
    <cdr:cxnSp macro="">
      <cdr:nvCxnSpPr>
        <cdr:cNvPr id="5" name="Прямая соединительная линия 4">
          <a:extLst xmlns:a="http://schemas.openxmlformats.org/drawingml/2006/main">
            <a:ext uri="{FF2B5EF4-FFF2-40B4-BE49-F238E27FC236}">
              <a16:creationId xmlns:a16="http://schemas.microsoft.com/office/drawing/2014/main" xmlns="" id="{D01D331B-0FA2-475A-81F5-AAEAE97E3182}"/>
            </a:ext>
          </a:extLst>
        </cdr:cNvPr>
        <cdr:cNvCxnSpPr/>
      </cdr:nvCxnSpPr>
      <cdr:spPr>
        <a:xfrm xmlns:a="http://schemas.openxmlformats.org/drawingml/2006/main">
          <a:off x="804547" y="936104"/>
          <a:ext cx="648072" cy="1872208"/>
        </a:xfrm>
        <a:prstGeom xmlns:a="http://schemas.openxmlformats.org/drawingml/2006/main" prst="line">
          <a:avLst/>
        </a:prstGeom>
        <a:ln xmlns:a="http://schemas.openxmlformats.org/drawingml/2006/main" w="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drawings/drawing3.xml><?xml version="1.0" encoding="utf-8"?>
<c:userShapes xmlns:c="http://schemas.openxmlformats.org/drawingml/2006/chart">
  <cdr:relSizeAnchor xmlns:cdr="http://schemas.openxmlformats.org/drawingml/2006/chartDrawing">
    <cdr:from>
      <cdr:x>0.11979</cdr:x>
      <cdr:y>0.30103</cdr:y>
    </cdr:from>
    <cdr:to>
      <cdr:x>0.14904</cdr:x>
      <cdr:y>0.43124</cdr:y>
    </cdr:to>
    <cdr:cxnSp macro="">
      <cdr:nvCxnSpPr>
        <cdr:cNvPr id="4" name="Прямая соединительная линия 3">
          <a:extLst xmlns:a="http://schemas.openxmlformats.org/drawingml/2006/main">
            <a:ext uri="{FF2B5EF4-FFF2-40B4-BE49-F238E27FC236}">
              <a16:creationId xmlns:a16="http://schemas.microsoft.com/office/drawing/2014/main" xmlns="" id="{6DD962A4-3F71-442E-8625-B2EA938DB848}"/>
            </a:ext>
          </a:extLst>
        </cdr:cNvPr>
        <cdr:cNvCxnSpPr/>
      </cdr:nvCxnSpPr>
      <cdr:spPr>
        <a:xfrm xmlns:a="http://schemas.openxmlformats.org/drawingml/2006/main">
          <a:off x="1092579" y="1669093"/>
          <a:ext cx="266844" cy="721942"/>
        </a:xfrm>
        <a:prstGeom xmlns:a="http://schemas.openxmlformats.org/drawingml/2006/main" prst="line">
          <a:avLst/>
        </a:prstGeom>
        <a:ln xmlns:a="http://schemas.openxmlformats.org/drawingml/2006/main" w="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  <cdr:relSizeAnchor xmlns:cdr="http://schemas.openxmlformats.org/drawingml/2006/chartDrawing">
    <cdr:from>
      <cdr:x>0.87769</cdr:x>
      <cdr:y>0.30103</cdr:y>
    </cdr:from>
    <cdr:to>
      <cdr:x>0.91716</cdr:x>
      <cdr:y>0.44389</cdr:y>
    </cdr:to>
    <cdr:cxnSp macro="">
      <cdr:nvCxnSpPr>
        <cdr:cNvPr id="6" name="Прямая соединительная линия 5">
          <a:extLst xmlns:a="http://schemas.openxmlformats.org/drawingml/2006/main">
            <a:ext uri="{FF2B5EF4-FFF2-40B4-BE49-F238E27FC236}">
              <a16:creationId xmlns:a16="http://schemas.microsoft.com/office/drawing/2014/main" xmlns="" id="{D01D331B-0FA2-475A-81F5-AAEAE97E3182}"/>
            </a:ext>
          </a:extLst>
        </cdr:cNvPr>
        <cdr:cNvCxnSpPr/>
      </cdr:nvCxnSpPr>
      <cdr:spPr>
        <a:xfrm xmlns:a="http://schemas.openxmlformats.org/drawingml/2006/main" flipH="1">
          <a:off x="8005347" y="1669093"/>
          <a:ext cx="360040" cy="792088"/>
        </a:xfrm>
        <a:prstGeom xmlns:a="http://schemas.openxmlformats.org/drawingml/2006/main" prst="line">
          <a:avLst/>
        </a:prstGeom>
        <a:ln xmlns:a="http://schemas.openxmlformats.org/drawingml/2006/main" w="0">
          <a:solidFill>
            <a:schemeClr val="accent3">
              <a:lumMod val="75000"/>
            </a:schemeClr>
          </a:solidFill>
        </a:ln>
      </cdr:spPr>
      <cdr:style>
        <a:lnRef xmlns:a="http://schemas.openxmlformats.org/drawingml/2006/main" idx="1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0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3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6" y="2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B17772B-1DE2-4B7C-BA30-BE087C48EDEE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3638" y="1239838"/>
            <a:ext cx="4470400" cy="33528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6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ED3B20-CEAA-401C-B365-FE66F1B2F48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857794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73337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16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34621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8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598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9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15697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10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48007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11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02527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12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684716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13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82878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14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80241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ED3B20-CEAA-401C-B365-FE66F1B2F481}" type="slidenum">
              <a:rPr lang="ru-RU" smtClean="0">
                <a:solidFill>
                  <a:prstClr val="black"/>
                </a:solidFill>
              </a:rPr>
              <a:pPr/>
              <a:t>15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6072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47108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08470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444235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13070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16474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81300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0959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6617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23727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804693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3509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t>28.05.2019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72576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9" r:id="rId1"/>
    <p:sldLayoutId id="2147483790" r:id="rId2"/>
    <p:sldLayoutId id="2147483791" r:id="rId3"/>
    <p:sldLayoutId id="2147483792" r:id="rId4"/>
    <p:sldLayoutId id="2147483793" r:id="rId5"/>
    <p:sldLayoutId id="2147483794" r:id="rId6"/>
    <p:sldLayoutId id="2147483795" r:id="rId7"/>
    <p:sldLayoutId id="2147483796" r:id="rId8"/>
    <p:sldLayoutId id="2147483797" r:id="rId9"/>
    <p:sldLayoutId id="2147483798" r:id="rId10"/>
    <p:sldLayoutId id="2147483799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7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79512" y="190771"/>
            <a:ext cx="8964488" cy="792088"/>
          </a:xfrm>
        </p:spPr>
        <p:txBody>
          <a:bodyPr>
            <a:noAutofit/>
          </a:bodyPr>
          <a:lstStyle/>
          <a:p>
            <a:pPr algn="ctr"/>
            <a:r>
              <a:rPr lang="ru-RU" sz="6000" dirty="0"/>
              <a:t>БЮДЖЕТ ДЛЯ ГРАЖДАН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288" y="1772816"/>
            <a:ext cx="8424936" cy="4951986"/>
          </a:xfrm>
          <a:prstGeom prst="rect">
            <a:avLst/>
          </a:prstGeom>
          <a:effectLst>
            <a:softEdge rad="546100"/>
          </a:effectLst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-26775" y="1124744"/>
            <a:ext cx="9143999" cy="1050910"/>
          </a:xfrm>
        </p:spPr>
        <p:txBody>
          <a:bodyPr>
            <a:noAutofit/>
          </a:bodyPr>
          <a:lstStyle/>
          <a:p>
            <a:pPr algn="ctr">
              <a:lnSpc>
                <a:spcPct val="50000"/>
              </a:lnSpc>
            </a:pPr>
            <a:endParaRPr lang="ru-RU" sz="2000" dirty="0">
              <a:solidFill>
                <a:schemeClr val="tx1"/>
              </a:solidFill>
            </a:endParaRPr>
          </a:p>
          <a:p>
            <a:pPr algn="ctr">
              <a:lnSpc>
                <a:spcPct val="50000"/>
              </a:lnSpc>
            </a:pPr>
            <a:r>
              <a:rPr lang="ru-RU" sz="3000" dirty="0">
                <a:solidFill>
                  <a:schemeClr val="tx1"/>
                </a:solidFill>
              </a:rPr>
              <a:t>по отчету об исполнении бюджета </a:t>
            </a:r>
          </a:p>
          <a:p>
            <a:pPr algn="ctr">
              <a:lnSpc>
                <a:spcPct val="50000"/>
              </a:lnSpc>
            </a:pPr>
            <a:r>
              <a:rPr lang="ru-RU" sz="3000" dirty="0">
                <a:solidFill>
                  <a:schemeClr val="tx1"/>
                </a:solidFill>
              </a:rPr>
              <a:t>городского округа Троицк в городе Москве за 2018 год</a:t>
            </a:r>
          </a:p>
        </p:txBody>
      </p:sp>
    </p:spTree>
    <p:extLst>
      <p:ext uri="{BB962C8B-B14F-4D97-AF65-F5344CB8AC3E}">
        <p14:creationId xmlns:p14="http://schemas.microsoft.com/office/powerpoint/2010/main" val="24028343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585" y="116632"/>
            <a:ext cx="9120963" cy="119675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Распределение единой субсидии на софинансирование расходных обязательств в сфере образования в 2018 году – 296,3 млн. рублей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728280215"/>
              </p:ext>
            </p:extLst>
          </p:nvPr>
        </p:nvGraphicFramePr>
        <p:xfrm>
          <a:off x="0" y="1196752"/>
          <a:ext cx="9144000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cxnSp>
        <p:nvCxnSpPr>
          <p:cNvPr id="4" name="Прямая соединительная линия 3"/>
          <p:cNvCxnSpPr/>
          <p:nvPr/>
        </p:nvCxnSpPr>
        <p:spPr>
          <a:xfrm flipH="1">
            <a:off x="6804248" y="2132856"/>
            <a:ext cx="504056" cy="576064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H="1" flipV="1">
            <a:off x="4139952" y="5373216"/>
            <a:ext cx="2088232" cy="360040"/>
          </a:xfrm>
          <a:prstGeom prst="line">
            <a:avLst/>
          </a:prstGeom>
          <a:ln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2544472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20963" cy="119675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Распределение субсидий на содержание объектов дорожного хозяйства и ЖКХ в 2018 году – </a:t>
            </a:r>
            <a:br>
              <a:rPr lang="ru-RU" sz="3000" b="1" dirty="0"/>
            </a:br>
            <a:r>
              <a:rPr lang="ru-RU" sz="3000" b="1" dirty="0"/>
              <a:t>150,7 млн. рублей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3923995790"/>
              </p:ext>
            </p:extLst>
          </p:nvPr>
        </p:nvGraphicFramePr>
        <p:xfrm>
          <a:off x="23037" y="1584176"/>
          <a:ext cx="9120963" cy="544522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25758722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7" y="188640"/>
            <a:ext cx="9120963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Структура расходов бюджета городского округа </a:t>
            </a:r>
            <a:br>
              <a:rPr lang="ru-RU" sz="3200" b="1" dirty="0"/>
            </a:br>
            <a:r>
              <a:rPr lang="ru-RU" sz="3200" b="1" dirty="0"/>
              <a:t>в 2018 году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4043108329"/>
              </p:ext>
            </p:extLst>
          </p:nvPr>
        </p:nvGraphicFramePr>
        <p:xfrm>
          <a:off x="23037" y="1268760"/>
          <a:ext cx="9120963" cy="55446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6423368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7" y="114882"/>
            <a:ext cx="9120963" cy="648072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Структура расходов в сфере образования в 2018 году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1852" y="2452439"/>
            <a:ext cx="3126092" cy="1860214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06391" y="955305"/>
            <a:ext cx="3170075" cy="1571938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80112" y="4723581"/>
            <a:ext cx="3312368" cy="1800042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4696510"/>
            <a:ext cx="3384376" cy="1702137"/>
          </a:xfrm>
          <a:prstGeom prst="rect">
            <a:avLst/>
          </a:prstGeom>
          <a:effectLst>
            <a:softEdge rad="381000"/>
          </a:effectLst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79579" y="2565389"/>
            <a:ext cx="3025060" cy="1585385"/>
          </a:xfrm>
          <a:prstGeom prst="rect">
            <a:avLst/>
          </a:prstGeom>
          <a:effectLst>
            <a:softEdge rad="381000"/>
          </a:effectLst>
        </p:spPr>
      </p:pic>
      <p:sp>
        <p:nvSpPr>
          <p:cNvPr id="16" name="TextBox 15"/>
          <p:cNvSpPr txBox="1"/>
          <p:nvPr/>
        </p:nvSpPr>
        <p:spPr>
          <a:xfrm>
            <a:off x="3091640" y="783594"/>
            <a:ext cx="30848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Общее образование - 51,7%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0" y="2287888"/>
            <a:ext cx="36262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Дошкольное образование – 32,5%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5820999" y="2267773"/>
            <a:ext cx="3183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Молодежная политика – 0,1%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79082" y="6439928"/>
            <a:ext cx="39888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Дополнительное образование – 10,5%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4420348" y="6439928"/>
            <a:ext cx="47462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Другие вопросы в области образования – 5,2%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294992" y="3441979"/>
            <a:ext cx="268458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/>
              <a:t>Расходы на 1 жителя составили </a:t>
            </a:r>
          </a:p>
          <a:p>
            <a:pPr algn="ctr"/>
            <a:r>
              <a:rPr lang="ru-RU" dirty="0"/>
              <a:t>22,4 тысяч рублей</a:t>
            </a:r>
          </a:p>
        </p:txBody>
      </p:sp>
    </p:spTree>
    <p:extLst>
      <p:ext uri="{BB962C8B-B14F-4D97-AF65-F5344CB8AC3E}">
        <p14:creationId xmlns:p14="http://schemas.microsoft.com/office/powerpoint/2010/main" val="21268973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7" y="182117"/>
            <a:ext cx="9120963" cy="830977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Структура расходов бюджета по муниципальным программам и непрограммным направлениям в 2018 году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04260" y="1240452"/>
            <a:ext cx="3024336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+mj-ea"/>
                <a:cs typeface="+mj-cs"/>
              </a:rPr>
              <a:t>Программные расходы</a:t>
            </a:r>
          </a:p>
          <a:p>
            <a:pPr algn="ctr"/>
            <a:r>
              <a:rPr lang="ru-RU" sz="1600" dirty="0">
                <a:latin typeface="+mj-lt"/>
                <a:ea typeface="+mj-ea"/>
                <a:cs typeface="+mj-cs"/>
              </a:rPr>
              <a:t> распределены исходя из </a:t>
            </a:r>
          </a:p>
          <a:p>
            <a:pPr algn="ctr"/>
            <a:r>
              <a:rPr lang="ru-RU" sz="1600" dirty="0">
                <a:latin typeface="+mj-lt"/>
                <a:ea typeface="+mj-ea"/>
                <a:cs typeface="+mj-cs"/>
              </a:rPr>
              <a:t>необходимости достижения</a:t>
            </a:r>
          </a:p>
          <a:p>
            <a:pPr algn="ctr"/>
            <a:r>
              <a:rPr lang="ru-RU" sz="1600" dirty="0">
                <a:latin typeface="+mj-lt"/>
                <a:ea typeface="+mj-ea"/>
                <a:cs typeface="+mj-cs"/>
              </a:rPr>
              <a:t>запланированных индикаторов</a:t>
            </a:r>
          </a:p>
          <a:p>
            <a:pPr algn="ctr"/>
            <a:r>
              <a:rPr lang="ru-RU" sz="1600" dirty="0">
                <a:latin typeface="+mj-lt"/>
                <a:ea typeface="+mj-ea"/>
                <a:cs typeface="+mj-cs"/>
              </a:rPr>
              <a:t>и конечных результатов по 13-ти муниципальным программам городского округа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5737721" y="1117341"/>
            <a:ext cx="3168352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latin typeface="+mj-lt"/>
                <a:ea typeface="+mj-ea"/>
                <a:cs typeface="+mj-cs"/>
              </a:rPr>
              <a:t>Непрограммные расходы – </a:t>
            </a:r>
            <a:r>
              <a:rPr lang="ru-RU" sz="1600" dirty="0">
                <a:latin typeface="+mj-lt"/>
                <a:ea typeface="+mj-ea"/>
                <a:cs typeface="+mj-cs"/>
              </a:rPr>
              <a:t>расходы, не вошедшие в мероприятия по муниципальным программам (содержание органов местного самоуправления, казенных учреждений, резерв по ЧС, сети уличного освещения, прочее)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91880" y="2091039"/>
            <a:ext cx="2101825" cy="83475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/>
              <a:t>Всего расходов </a:t>
            </a:r>
          </a:p>
          <a:p>
            <a:pPr algn="ctr"/>
            <a:r>
              <a:rPr lang="ru-RU" sz="2000" dirty="0"/>
              <a:t>2 206,5 млн. руб. </a:t>
            </a:r>
            <a:endParaRPr lang="ru-RU" sz="1600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204260" y="3576069"/>
            <a:ext cx="3311785" cy="77746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/>
              <a:t>Программные расходы</a:t>
            </a:r>
          </a:p>
          <a:p>
            <a:pPr algn="ctr"/>
            <a:r>
              <a:rPr lang="ru-RU" sz="2000" dirty="0"/>
              <a:t>1 862,0 млн. руб. (84,4%)</a:t>
            </a:r>
            <a:endParaRPr lang="ru-RU" sz="1600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5593705" y="3576070"/>
            <a:ext cx="3372155" cy="77746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ru-RU" sz="2000" dirty="0"/>
              <a:t>Непрограммные расходы </a:t>
            </a:r>
          </a:p>
          <a:p>
            <a:pPr algn="ctr"/>
            <a:r>
              <a:rPr lang="ru-RU" sz="2000" dirty="0"/>
              <a:t>344,5 млн. руб. (15,6%)</a:t>
            </a:r>
            <a:endParaRPr lang="ru-RU" sz="1600" dirty="0"/>
          </a:p>
        </p:txBody>
      </p:sp>
      <p:cxnSp>
        <p:nvCxnSpPr>
          <p:cNvPr id="10" name="Прямая со стрелкой 9"/>
          <p:cNvCxnSpPr/>
          <p:nvPr/>
        </p:nvCxnSpPr>
        <p:spPr>
          <a:xfrm>
            <a:off x="4572000" y="2925795"/>
            <a:ext cx="1284989" cy="57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flipH="1">
            <a:off x="3432246" y="2925795"/>
            <a:ext cx="1139755" cy="57711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12663" y="4514942"/>
            <a:ext cx="5184576" cy="2282959"/>
          </a:xfrm>
          <a:prstGeom prst="rect">
            <a:avLst/>
          </a:prstGeom>
          <a:effectLst>
            <a:softEdge rad="762000"/>
          </a:effectLst>
        </p:spPr>
      </p:pic>
    </p:spTree>
    <p:extLst>
      <p:ext uri="{BB962C8B-B14F-4D97-AF65-F5344CB8AC3E}">
        <p14:creationId xmlns:p14="http://schemas.microsoft.com/office/powerpoint/2010/main" val="55437156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7" y="0"/>
            <a:ext cx="9120963" cy="908720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/>
              <a:t>Расходы по муниципальным программам </a:t>
            </a:r>
            <a:br>
              <a:rPr lang="ru-RU" sz="3000" b="1" dirty="0"/>
            </a:br>
            <a:r>
              <a:rPr lang="ru-RU" sz="3000" b="1" dirty="0"/>
              <a:t>за 2018 год (млн. рублей)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07504" y="908720"/>
            <a:ext cx="8928992" cy="590465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«Развитие  образования  городского  округа Троицк на 2017-2020 годы» - </a:t>
            </a:r>
            <a:r>
              <a:rPr lang="ru-RU" sz="1650" b="1" dirty="0"/>
              <a:t>1 </a:t>
            </a:r>
            <a:r>
              <a:rPr lang="ru-RU" sz="1650" b="1" dirty="0" smtClean="0"/>
              <a:t>280,4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 smtClean="0"/>
              <a:t>«Развитие </a:t>
            </a:r>
            <a:r>
              <a:rPr lang="ru-RU" sz="1650" dirty="0"/>
              <a:t>культуры городского округа Троицк» - </a:t>
            </a:r>
            <a:r>
              <a:rPr lang="ru-RU" sz="1650" b="1" dirty="0"/>
              <a:t>124,4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«Развитие физической культуры и спорта в городском округе Троицк» - </a:t>
            </a:r>
            <a:r>
              <a:rPr lang="ru-RU" sz="1650" b="1" dirty="0"/>
              <a:t>96,2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«Развитие и функционирование автомобильных дорог местного значения и улично-дорожной сети в городском округе Троицк» - </a:t>
            </a:r>
            <a:r>
              <a:rPr lang="ru-RU" sz="1650" b="1" dirty="0"/>
              <a:t>175,7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«Капитальный ремонт  многоквартирных жилых домов в городском округе Троицк на 2018-2020 годы» - </a:t>
            </a:r>
            <a:r>
              <a:rPr lang="ru-RU" sz="1650" b="1" dirty="0"/>
              <a:t>4,4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«Содержание и ремонт объектов благоустройства и озеленения в городском округе Троицк» - </a:t>
            </a:r>
            <a:r>
              <a:rPr lang="ru-RU" sz="1650" b="1" dirty="0"/>
              <a:t>141,2  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«Развитие молодежной политики на территории городского округа Троицк» - </a:t>
            </a:r>
            <a:r>
              <a:rPr lang="ru-RU" sz="1650" b="1" dirty="0"/>
              <a:t>1,0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«Патриотическое и духовно-нравственное воспитание подрастающего поколения городского округа Троицк в городе Москве» - </a:t>
            </a:r>
            <a:r>
              <a:rPr lang="ru-RU" sz="1650" b="1" dirty="0"/>
              <a:t>2,7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«Адресная социальная поддержка и социальная помощь жителям городского округа Троицк» - </a:t>
            </a:r>
            <a:r>
              <a:rPr lang="ru-RU" sz="1650" b="1" dirty="0"/>
              <a:t>0,6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«Социальная поддержка отдельных категорий жителей городского округа Троицк» - </a:t>
            </a:r>
            <a:r>
              <a:rPr lang="ru-RU" sz="1650" b="1" dirty="0"/>
              <a:t>2,1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«Профилактика правонарушений в городском округе Троицк в городе Москве» - </a:t>
            </a:r>
            <a:r>
              <a:rPr lang="ru-RU" sz="1650" b="1" dirty="0"/>
              <a:t>8,0</a:t>
            </a:r>
            <a:r>
              <a:rPr lang="ru-RU" sz="1650" dirty="0"/>
              <a:t>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«Разработка генерального плана развития городского округа Троицк до 2040 г.» - </a:t>
            </a:r>
            <a:r>
              <a:rPr lang="ru-RU" sz="1650" b="1" dirty="0"/>
              <a:t>23,1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ru-RU" sz="1650" dirty="0"/>
              <a:t>«Разработка проекта планировки территории и проекта межевания под размещение школы на 2100 мест с подъездной дорогой в микрорайоне «В» городского округа Троицк  в городе Москве» на 2017-2018 годы» – </a:t>
            </a:r>
            <a:r>
              <a:rPr lang="ru-RU" sz="1650" b="1" dirty="0"/>
              <a:t>2,2</a:t>
            </a:r>
            <a:endParaRPr lang="ru-RU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5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sz="1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36364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>
            <a:spLocks noGrp="1"/>
          </p:cNvSpPr>
          <p:nvPr>
            <p:ph type="ctrTitle"/>
          </p:nvPr>
        </p:nvSpPr>
        <p:spPr>
          <a:xfrm>
            <a:off x="23037" y="260648"/>
            <a:ext cx="9120963" cy="1512168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/>
              <a:t>Материалы подготовлены </a:t>
            </a:r>
            <a:br>
              <a:rPr lang="ru-RU" sz="3600" b="1" dirty="0"/>
            </a:br>
            <a:r>
              <a:rPr lang="ru-RU" sz="3600" b="1" dirty="0"/>
              <a:t>финансовым управлением администрации городского округа Троицк</a:t>
            </a:r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1916832"/>
            <a:ext cx="2076233" cy="2232248"/>
          </a:xfrm>
          <a:prstGeom prst="rect">
            <a:avLst/>
          </a:prstGeom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-108520" y="3933056"/>
            <a:ext cx="9120963" cy="2664296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5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3000" b="1" dirty="0"/>
              <a:t>Контактная информация:</a:t>
            </a:r>
          </a:p>
          <a:p>
            <a:r>
              <a:rPr lang="ru-RU" sz="3000" b="1" dirty="0"/>
              <a:t>г. Москва, г. Троицк,</a:t>
            </a:r>
          </a:p>
          <a:p>
            <a:r>
              <a:rPr lang="ru-RU" sz="3000" b="1" dirty="0"/>
              <a:t>ул. Юбилейная, д. 3 </a:t>
            </a:r>
          </a:p>
          <a:p>
            <a:r>
              <a:rPr lang="ru-RU" sz="3000" b="1" dirty="0"/>
              <a:t>тел. 8 (495) 851-10-33 </a:t>
            </a:r>
          </a:p>
          <a:p>
            <a:r>
              <a:rPr lang="ru-RU" sz="3000" b="1" dirty="0"/>
              <a:t> электронный адрес: </a:t>
            </a:r>
            <a:r>
              <a:rPr lang="en-US" sz="3000" b="1" dirty="0"/>
              <a:t>troick-finupr2@yandex.ru</a:t>
            </a:r>
            <a:endParaRPr lang="ru-RU" sz="3000" b="1" dirty="0"/>
          </a:p>
        </p:txBody>
      </p:sp>
    </p:spTree>
    <p:extLst>
      <p:ext uri="{BB962C8B-B14F-4D97-AF65-F5344CB8AC3E}">
        <p14:creationId xmlns:p14="http://schemas.microsoft.com/office/powerpoint/2010/main" val="25768180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7690" y="2514893"/>
            <a:ext cx="3639925" cy="1770057"/>
          </a:xfrm>
          <a:prstGeom prst="rect">
            <a:avLst/>
          </a:prstGeom>
          <a:effectLst>
            <a:softEdge rad="3429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67544" y="188640"/>
            <a:ext cx="8352928" cy="772318"/>
          </a:xfrm>
        </p:spPr>
        <p:txBody>
          <a:bodyPr>
            <a:noAutofit/>
          </a:bodyPr>
          <a:lstStyle/>
          <a:p>
            <a:pPr algn="ctr"/>
            <a:r>
              <a:rPr lang="ru-RU" sz="5400" b="1" dirty="0"/>
              <a:t>ПОНЯТИЕ БЮДЖЕТА</a:t>
            </a:r>
          </a:p>
        </p:txBody>
      </p:sp>
      <p:sp>
        <p:nvSpPr>
          <p:cNvPr id="7" name="Подзаголовок 6"/>
          <p:cNvSpPr>
            <a:spLocks noGrp="1"/>
          </p:cNvSpPr>
          <p:nvPr>
            <p:ph type="subTitle" idx="1"/>
          </p:nvPr>
        </p:nvSpPr>
        <p:spPr>
          <a:xfrm>
            <a:off x="-18764" y="4538473"/>
            <a:ext cx="4806788" cy="936562"/>
          </a:xfrm>
        </p:spPr>
        <p:txBody>
          <a:bodyPr>
            <a:normAutofit/>
          </a:bodyPr>
          <a:lstStyle/>
          <a:p>
            <a:pPr algn="ctr"/>
            <a:r>
              <a:rPr lang="ru-RU" sz="2400" b="1" dirty="0"/>
              <a:t>Доходы бюджета </a:t>
            </a:r>
          </a:p>
          <a:p>
            <a:pPr algn="ctr">
              <a:spcBef>
                <a:spcPts val="0"/>
              </a:spcBef>
            </a:pPr>
            <a:r>
              <a:rPr lang="ru-RU" dirty="0"/>
              <a:t>денежные средства поступающие в бюджет на безвозмездной и безвозвратной основе</a:t>
            </a:r>
          </a:p>
        </p:txBody>
      </p:sp>
      <p:sp>
        <p:nvSpPr>
          <p:cNvPr id="9" name="Подзаголовок 6"/>
          <p:cNvSpPr txBox="1">
            <a:spLocks/>
          </p:cNvSpPr>
          <p:nvPr/>
        </p:nvSpPr>
        <p:spPr>
          <a:xfrm>
            <a:off x="5076056" y="4501711"/>
            <a:ext cx="4058928" cy="93656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90000"/>
              </a:lnSpc>
              <a:spcBef>
                <a:spcPts val="0"/>
              </a:spcBef>
            </a:pPr>
            <a:r>
              <a:rPr lang="ru-RU" sz="2400" b="1" dirty="0">
                <a:solidFill>
                  <a:schemeClr val="tx1"/>
                </a:solidFill>
              </a:rPr>
              <a:t>Расходы бюджета </a:t>
            </a:r>
          </a:p>
          <a:p>
            <a:pPr algn="ctr" defTabSz="685800">
              <a:lnSpc>
                <a:spcPct val="90000"/>
              </a:lnSpc>
              <a:spcBef>
                <a:spcPts val="0"/>
              </a:spcBef>
            </a:pPr>
            <a:r>
              <a:rPr lang="ru-RU" dirty="0">
                <a:solidFill>
                  <a:schemeClr val="tx1"/>
                </a:solidFill>
              </a:rPr>
              <a:t> денежные средства выплачиваемые из бюджета</a:t>
            </a:r>
          </a:p>
        </p:txBody>
      </p:sp>
      <p:sp>
        <p:nvSpPr>
          <p:cNvPr id="12" name="Подзаголовок 6"/>
          <p:cNvSpPr txBox="1">
            <a:spLocks/>
          </p:cNvSpPr>
          <p:nvPr/>
        </p:nvSpPr>
        <p:spPr>
          <a:xfrm>
            <a:off x="245290" y="1258340"/>
            <a:ext cx="8797435" cy="10030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defTabSz="685800">
              <a:lnSpc>
                <a:spcPct val="110000"/>
              </a:lnSpc>
            </a:pPr>
            <a:r>
              <a:rPr lang="ru-RU" sz="2400" b="1" dirty="0">
                <a:solidFill>
                  <a:schemeClr val="tx1"/>
                </a:solidFill>
              </a:rPr>
              <a:t>Бюджет</a:t>
            </a:r>
            <a:r>
              <a:rPr lang="ru-RU" sz="2400" dirty="0">
                <a:solidFill>
                  <a:schemeClr val="tx1"/>
                </a:solidFill>
              </a:rPr>
              <a:t> – финансовый план, обобщающий доходы и расходы, предназначенные для финансового обеспечения задач и функций государства и местного самоуправления</a:t>
            </a:r>
          </a:p>
        </p:txBody>
      </p:sp>
      <p:sp>
        <p:nvSpPr>
          <p:cNvPr id="13" name="Подзаголовок 6"/>
          <p:cNvSpPr txBox="1">
            <a:spLocks/>
          </p:cNvSpPr>
          <p:nvPr/>
        </p:nvSpPr>
        <p:spPr>
          <a:xfrm>
            <a:off x="197260" y="5982080"/>
            <a:ext cx="4446748" cy="461217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Доходы </a:t>
            </a:r>
            <a:r>
              <a:rPr lang="en-US" sz="2400" dirty="0">
                <a:solidFill>
                  <a:schemeClr val="tx1"/>
                </a:solidFill>
              </a:rPr>
              <a:t>&gt; </a:t>
            </a:r>
            <a:r>
              <a:rPr lang="ru-RU" sz="2400" dirty="0">
                <a:solidFill>
                  <a:schemeClr val="tx1"/>
                </a:solidFill>
              </a:rPr>
              <a:t>Расходов = Профицит</a:t>
            </a:r>
          </a:p>
        </p:txBody>
      </p:sp>
      <p:sp>
        <p:nvSpPr>
          <p:cNvPr id="14" name="Подзаголовок 6"/>
          <p:cNvSpPr txBox="1">
            <a:spLocks/>
          </p:cNvSpPr>
          <p:nvPr/>
        </p:nvSpPr>
        <p:spPr>
          <a:xfrm>
            <a:off x="4913276" y="5982081"/>
            <a:ext cx="4230724" cy="461217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400" dirty="0">
                <a:solidFill>
                  <a:schemeClr val="tx1"/>
                </a:solidFill>
              </a:rPr>
              <a:t>Расходы </a:t>
            </a:r>
            <a:r>
              <a:rPr lang="en-US" sz="2400" dirty="0">
                <a:solidFill>
                  <a:schemeClr val="tx1"/>
                </a:solidFill>
              </a:rPr>
              <a:t>&gt; </a:t>
            </a:r>
            <a:r>
              <a:rPr lang="ru-RU" sz="2400" dirty="0">
                <a:solidFill>
                  <a:schemeClr val="tx1"/>
                </a:solidFill>
              </a:rPr>
              <a:t>Доходов = Дефицит</a:t>
            </a:r>
          </a:p>
        </p:txBody>
      </p:sp>
      <p:sp>
        <p:nvSpPr>
          <p:cNvPr id="16" name="Выгнутая вверх стрелка 15"/>
          <p:cNvSpPr/>
          <p:nvPr/>
        </p:nvSpPr>
        <p:spPr>
          <a:xfrm rot="2592217">
            <a:off x="6739776" y="3342918"/>
            <a:ext cx="1930510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7" name="Выгнутая вверх стрелка 16"/>
          <p:cNvSpPr/>
          <p:nvPr/>
        </p:nvSpPr>
        <p:spPr>
          <a:xfrm rot="19580964">
            <a:off x="953761" y="3255023"/>
            <a:ext cx="1930510" cy="576064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7377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116" y="4941168"/>
            <a:ext cx="8919784" cy="2615157"/>
          </a:xfrm>
          <a:prstGeom prst="rect">
            <a:avLst/>
          </a:prstGeom>
          <a:effectLst>
            <a:glow rad="127000">
              <a:schemeClr val="accent1">
                <a:alpha val="0"/>
              </a:schemeClr>
            </a:glow>
            <a:outerShdw blurRad="1257300" dist="50800" dir="5400000" algn="ctr" rotWithShape="0">
              <a:srgbClr val="000000">
                <a:alpha val="0"/>
              </a:srgbClr>
            </a:outerShdw>
            <a:reflection endPos="0" dist="50800" dir="5400000" sy="-100000" algn="bl" rotWithShape="0"/>
            <a:softEdge rad="1219200"/>
          </a:effec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7" y="188640"/>
            <a:ext cx="8797435" cy="11521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Что такое отчет об исполнении бюджета городского округа Троицк</a:t>
            </a:r>
          </a:p>
        </p:txBody>
      </p:sp>
      <p:sp>
        <p:nvSpPr>
          <p:cNvPr id="12" name="Подзаголовок 6"/>
          <p:cNvSpPr txBox="1">
            <a:spLocks/>
          </p:cNvSpPr>
          <p:nvPr/>
        </p:nvSpPr>
        <p:spPr>
          <a:xfrm>
            <a:off x="23037" y="1628800"/>
            <a:ext cx="8797435" cy="4259784"/>
          </a:xfrm>
          <a:prstGeom prst="rect">
            <a:avLst/>
          </a:prstGeom>
          <a:effectLst>
            <a:glow rad="1905000">
              <a:schemeClr val="accent1">
                <a:alpha val="0"/>
              </a:schemeClr>
            </a:glow>
            <a:outerShdw blurRad="1270000" dist="2540000" dir="21540000" sx="200000" sy="200000" algn="ctr" rotWithShape="0">
              <a:srgbClr val="000000">
                <a:alpha val="0"/>
              </a:srgbClr>
            </a:outerShdw>
            <a:reflection blurRad="1231900" stA="0" endPos="65000" dist="1270000" dir="5400000" sy="-100000" algn="bl" rotWithShape="0"/>
          </a:effectLst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Font typeface="Wingdings 3" charset="2"/>
              <a:buNone/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 algn="just" defTabSz="685800">
              <a:lnSpc>
                <a:spcPct val="90000"/>
              </a:lnSpc>
              <a:spcBef>
                <a:spcPts val="1200"/>
              </a:spcBef>
              <a:buClr>
                <a:srgbClr val="5B9BD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Отчет об исполнении бюджета содержит данные об исполнении бюджета по доходам, расходам и источникам финансирования дефицита бюджета в соответствии с бюджетной классификацией Российской Федерации</a:t>
            </a:r>
          </a:p>
          <a:p>
            <a:pPr marL="457200" indent="-457200" algn="just" defTabSz="685800">
              <a:lnSpc>
                <a:spcPct val="90000"/>
              </a:lnSpc>
              <a:spcBef>
                <a:spcPts val="1200"/>
              </a:spcBef>
              <a:buClr>
                <a:srgbClr val="5B9BD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Годовой отчет об исполнении бюджета рассматривается Советом депутатов и утверждается решением Совета депутатов городского округа Троицк </a:t>
            </a:r>
          </a:p>
          <a:p>
            <a:pPr marL="457200" indent="-457200" algn="just" defTabSz="685800">
              <a:lnSpc>
                <a:spcPct val="90000"/>
              </a:lnSpc>
              <a:spcBef>
                <a:spcPts val="1200"/>
              </a:spcBef>
              <a:buClr>
                <a:srgbClr val="5B9BD5"/>
              </a:buClr>
              <a:buFont typeface="Wingdings" panose="05000000000000000000" pitchFamily="2" charset="2"/>
              <a:buChar char="§"/>
            </a:pPr>
            <a:r>
              <a:rPr lang="ru-RU" sz="24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В отчете об исполнении бюджета указывается структура и сумма доходов поступивших в бюджет, а также направления расходования денежных средств</a:t>
            </a:r>
          </a:p>
        </p:txBody>
      </p:sp>
    </p:spTree>
    <p:extLst>
      <p:ext uri="{BB962C8B-B14F-4D97-AF65-F5344CB8AC3E}">
        <p14:creationId xmlns:p14="http://schemas.microsoft.com/office/powerpoint/2010/main" val="40305365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249537"/>
            <a:ext cx="9144000" cy="1152128"/>
          </a:xfrm>
        </p:spPr>
        <p:txBody>
          <a:bodyPr>
            <a:noAutofit/>
          </a:bodyPr>
          <a:lstStyle/>
          <a:p>
            <a:pPr algn="ctr"/>
            <a:r>
              <a:rPr lang="ru-RU" sz="4400" b="1" dirty="0"/>
              <a:t>Исполнение бюджета городского округа Троицк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138413569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3661545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6572" y="170091"/>
            <a:ext cx="9144000" cy="69269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Формирование доходной части бюджета городского округа в 2018 году (млн. руб.)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100750" y="1096471"/>
            <a:ext cx="4536504" cy="1818455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/>
              <a:t>Налоговые доходы – 1 144,1: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НДФЛ – 941,1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Акцизы на нефтепродукты – 5,3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Налог на имущество физических лиц – 31,2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Земельный налог – 150,4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Госпошлина – 16,1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77306" y="3075479"/>
            <a:ext cx="8845946" cy="2477806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/>
              <a:t>Неналоговые доходы – 75,4: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Доходы от сдачи в аренду муниципального имущества – 47,3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Доходы от перечисления части прибыли муниципальных унитарных предприятий – 1,1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Прочие доходы от использования муниципальной собственности – 7,0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Плата за негативное воздействие на окружающую среду – 0,1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Доходы от оказания платных услуг и компенсации затрат государства – 2,9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Доходы от реализации муниципального имущества – 1,4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Штрафы, санкции за нарушение </a:t>
            </a:r>
            <a:r>
              <a:rPr lang="ru-RU" sz="1600" dirty="0">
                <a:solidFill>
                  <a:schemeClr val="tx1"/>
                </a:solidFill>
              </a:rPr>
              <a:t>законодательства – 0,6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>
                <a:solidFill>
                  <a:schemeClr val="tx1"/>
                </a:solidFill>
              </a:rPr>
              <a:t>Прочие неналоговые доходы – 15,0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10284" y="5733256"/>
            <a:ext cx="8856984" cy="1020109"/>
          </a:xfrm>
          <a:prstGeom prst="roundRect">
            <a:avLst/>
          </a:prstGeom>
          <a:scene3d>
            <a:camera prst="orthographicFront"/>
            <a:lightRig rig="flat" dir="t"/>
          </a:scene3d>
          <a:sp3d prstMaterial="dkEdge">
            <a:bevelT w="8200" h="381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2">
            <a:schemeClr val="accent1">
              <a:hueOff val="0"/>
              <a:satOff val="0"/>
              <a:lumOff val="0"/>
              <a:alphaOff val="0"/>
            </a:schemeClr>
          </a:fillRef>
          <a:effectRef idx="1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dk1"/>
          </a:fontRef>
        </p:style>
        <p:txBody>
          <a:bodyPr/>
          <a:lstStyle/>
          <a:p>
            <a:r>
              <a:rPr lang="ru-RU" sz="2000" b="1" dirty="0"/>
              <a:t>Межбюджетные трансферты (безвозмездные поступления) – 1 079,6: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Субсидии из других бюджетов бюджетной системы РФ – 446,9 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1600" dirty="0"/>
              <a:t>Субвенции из других бюджетов бюджетной системы РФ – 632,7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39" y="891185"/>
            <a:ext cx="4017988" cy="2289808"/>
          </a:xfrm>
          <a:prstGeom prst="rect">
            <a:avLst/>
          </a:prstGeom>
          <a:effectLst>
            <a:softEdge rad="444500"/>
          </a:effectLst>
        </p:spPr>
      </p:pic>
    </p:spTree>
    <p:extLst>
      <p:ext uri="{BB962C8B-B14F-4D97-AF65-F5344CB8AC3E}">
        <p14:creationId xmlns:p14="http://schemas.microsoft.com/office/powerpoint/2010/main" val="6893927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72692" y="382352"/>
            <a:ext cx="9045142" cy="2832348"/>
          </a:xfrm>
          <a:prstGeom prst="rect">
            <a:avLst/>
          </a:prstGeom>
          <a:effectLst>
            <a:outerShdw dist="50800" dir="5400000" algn="ctr" rotWithShape="0">
              <a:srgbClr val="000000">
                <a:alpha val="0"/>
              </a:srgbClr>
            </a:outerShdw>
            <a:reflection stA="82000" endPos="65000" dist="50800" dir="5400000" sy="-100000" algn="bl" rotWithShape="0"/>
            <a:softEdge rad="1143000"/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3019"/>
            <a:ext cx="9144000" cy="86827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Основные показатели исполнения бюджета городского округа Троицк за 2018 год</a:t>
            </a:r>
            <a:endParaRPr lang="ru-RU" sz="3200" b="1" u="sng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901223" y="981292"/>
            <a:ext cx="11521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dirty="0"/>
              <a:t>млн. руб.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713609"/>
              </p:ext>
            </p:extLst>
          </p:nvPr>
        </p:nvGraphicFramePr>
        <p:xfrm>
          <a:off x="98525" y="1340768"/>
          <a:ext cx="8928993" cy="5472608"/>
        </p:xfrm>
        <a:graphic>
          <a:graphicData uri="http://schemas.openxmlformats.org/drawingml/2006/table">
            <a:tbl>
              <a:tblPr/>
              <a:tblGrid>
                <a:gridCol w="266429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08823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252028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656183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648072"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Наименование показателя</a:t>
                      </a:r>
                    </a:p>
                  </a:txBody>
                  <a:tcPr marL="8597" marR="8597" marT="8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Утвержденный план </a:t>
                      </a:r>
                    </a:p>
                  </a:txBody>
                  <a:tcPr marL="8597" marR="8597" marT="8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Фактическое исполнение  </a:t>
                      </a:r>
                    </a:p>
                  </a:txBody>
                  <a:tcPr marL="8597" marR="8597" marT="8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% исполнения</a:t>
                      </a:r>
                    </a:p>
                  </a:txBody>
                  <a:tcPr marL="8597" marR="8597" marT="8597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29755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Доходная часть бюджета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Общий объем доходов, </a:t>
                      </a:r>
                    </a:p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в т. ч.: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2 261,4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2 290,9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101,3%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налоговые и неналоговые доходы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1 171,6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1 219,5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104,1%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безвозмездные поступления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1 089,8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1 071,4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98,3%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04056">
                <a:tc gridSpan="4">
                  <a:txBody>
                    <a:bodyPr/>
                    <a:lstStyle/>
                    <a:p>
                      <a:pPr algn="ctr" fontAlgn="t"/>
                      <a:r>
                        <a:rPr lang="ru-RU" sz="24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Расходная часть бюджета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Общий объем расходов, </a:t>
                      </a:r>
                    </a:p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в т. ч.: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2 268,6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2206,5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97,3%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589815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за счет собственных средств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1 178,8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1 161,8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98,6%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608622"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Дефицит (-) / профицит (+)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685800" rtl="0" eaLnBrk="1" fontAlgn="t" latinLnBrk="0" hangingPunct="1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-7,2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84,4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t"/>
                      <a:r>
                        <a:rPr lang="ru-RU" sz="1800" b="0" kern="1200" dirty="0">
                          <a:solidFill>
                            <a:schemeClr val="tx1"/>
                          </a:solidFill>
                          <a:latin typeface="+mj-lt"/>
                          <a:ea typeface="+mj-ea"/>
                          <a:cs typeface="+mj-cs"/>
                        </a:rPr>
                        <a:t> </a:t>
                      </a:r>
                    </a:p>
                  </a:txBody>
                  <a:tcPr marL="8597" marR="8597" marT="8597" marB="0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2DEE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178022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0" y="116632"/>
            <a:ext cx="9120963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Динамика поступления доходов бюджета городского округа за 2017-2018 годы</a:t>
            </a:r>
          </a:p>
        </p:txBody>
      </p:sp>
      <p:graphicFrame>
        <p:nvGraphicFramePr>
          <p:cNvPr id="23" name="Диаграмма 22"/>
          <p:cNvGraphicFramePr/>
          <p:nvPr>
            <p:extLst>
              <p:ext uri="{D42A27DB-BD31-4B8C-83A1-F6EECF244321}">
                <p14:modId xmlns:p14="http://schemas.microsoft.com/office/powerpoint/2010/main" val="2683890352"/>
              </p:ext>
            </p:extLst>
          </p:nvPr>
        </p:nvGraphicFramePr>
        <p:xfrm>
          <a:off x="0" y="1397000"/>
          <a:ext cx="9144000" cy="54610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4865564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6" y="175731"/>
            <a:ext cx="9120963" cy="936104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/>
              <a:t>Структура доходов бюджета городского округа Троицк в 2018 году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2601569664"/>
              </p:ext>
            </p:extLst>
          </p:nvPr>
        </p:nvGraphicFramePr>
        <p:xfrm>
          <a:off x="23035" y="1268760"/>
          <a:ext cx="9120963" cy="5589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44201151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5000"/>
                <a:lumOff val="9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2">
                <a:lumMod val="45000"/>
                <a:lumOff val="55000"/>
              </a:schemeClr>
            </a:gs>
            <a:gs pos="0">
              <a:schemeClr val="accent5">
                <a:lumMod val="20000"/>
                <a:lumOff val="80000"/>
              </a:schemeClr>
            </a:gs>
          </a:gsLst>
          <a:path path="rect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3628" y="116632"/>
            <a:ext cx="9120963" cy="128560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/>
              <a:t>Субвенции и субсидии на обеспечение функционирования муниципальных учреждений образования в 2018 году – 924,8 млн. рублей</a:t>
            </a:r>
          </a:p>
        </p:txBody>
      </p:sp>
      <p:graphicFrame>
        <p:nvGraphicFramePr>
          <p:cNvPr id="17" name="Диаграмма 16"/>
          <p:cNvGraphicFramePr/>
          <p:nvPr>
            <p:extLst>
              <p:ext uri="{D42A27DB-BD31-4B8C-83A1-F6EECF244321}">
                <p14:modId xmlns:p14="http://schemas.microsoft.com/office/powerpoint/2010/main" val="1302639820"/>
              </p:ext>
            </p:extLst>
          </p:nvPr>
        </p:nvGraphicFramePr>
        <p:xfrm>
          <a:off x="0" y="1484783"/>
          <a:ext cx="9144000" cy="53454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89777957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Глянец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ppt/theme/themeOverride2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5B9BD5"/>
    </a:accent1>
    <a:accent2>
      <a:srgbClr val="ED7D31"/>
    </a:accent2>
    <a:accent3>
      <a:srgbClr val="A5A5A5"/>
    </a:accent3>
    <a:accent4>
      <a:srgbClr val="FFC000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1254</TotalTime>
  <Words>964</Words>
  <Application>Microsoft Office PowerPoint</Application>
  <PresentationFormat>Экран (4:3)</PresentationFormat>
  <Paragraphs>165</Paragraphs>
  <Slides>16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3" baseType="lpstr">
      <vt:lpstr>Arial</vt:lpstr>
      <vt:lpstr>Calibri</vt:lpstr>
      <vt:lpstr>Calibri Light</vt:lpstr>
      <vt:lpstr>Times New Roman</vt:lpstr>
      <vt:lpstr>Wingdings</vt:lpstr>
      <vt:lpstr>Wingdings 3</vt:lpstr>
      <vt:lpstr>Тема Office</vt:lpstr>
      <vt:lpstr>БЮДЖЕТ ДЛЯ ГРАЖДАН</vt:lpstr>
      <vt:lpstr>ПОНЯТИЕ БЮДЖЕТА</vt:lpstr>
      <vt:lpstr>Что такое отчет об исполнении бюджета городского округа Троицк</vt:lpstr>
      <vt:lpstr>Исполнение бюджета городского округа Троицк</vt:lpstr>
      <vt:lpstr>Формирование доходной части бюджета городского округа в 2018 году (млн. руб.)</vt:lpstr>
      <vt:lpstr>Основные показатели исполнения бюджета городского округа Троицк за 2018 год</vt:lpstr>
      <vt:lpstr>Динамика поступления доходов бюджета городского округа за 2017-2018 годы</vt:lpstr>
      <vt:lpstr>Структура доходов бюджета городского округа Троицк в 2018 году</vt:lpstr>
      <vt:lpstr>Субвенции и субсидии на обеспечение функционирования муниципальных учреждений образования в 2018 году – 924,8 млн. рублей</vt:lpstr>
      <vt:lpstr>Распределение единой субсидии на софинансирование расходных обязательств в сфере образования в 2018 году – 296,3 млн. рублей</vt:lpstr>
      <vt:lpstr>Распределение субсидий на содержание объектов дорожного хозяйства и ЖКХ в 2018 году –  150,7 млн. рублей</vt:lpstr>
      <vt:lpstr>Структура расходов бюджета городского округа  в 2018 году</vt:lpstr>
      <vt:lpstr>Структура расходов в сфере образования в 2018 году</vt:lpstr>
      <vt:lpstr>Структура расходов бюджета по муниципальным программам и непрограммным направлениям в 2018 году</vt:lpstr>
      <vt:lpstr>Расходы по муниципальным программам  за 2018 год (млн. рублей)</vt:lpstr>
      <vt:lpstr>Материалы подготовлены  финансовым управлением администрации городского округа Троицк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Бюджет для граждан</dc:title>
  <dc:creator>xoll2</dc:creator>
  <cp:lastModifiedBy>admin</cp:lastModifiedBy>
  <cp:revision>126</cp:revision>
  <cp:lastPrinted>2019-05-28T07:55:25Z</cp:lastPrinted>
  <dcterms:created xsi:type="dcterms:W3CDTF">2019-04-22T07:28:46Z</dcterms:created>
  <dcterms:modified xsi:type="dcterms:W3CDTF">2019-05-28T08:15:09Z</dcterms:modified>
</cp:coreProperties>
</file>